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12192000" cy="6858000"/>
  <p:notesSz cx="6858000" cy="9144000"/>
  <p:embeddedFontLst>
    <p:embeddedFont>
      <p:font typeface="Arial Black" panose="020B0A04020102020204" pitchFamily="34" charset="0"/>
      <p:regular r:id="rId45"/>
      <p:bold r:id="rId46"/>
    </p:embeddedFont>
    <p:embeddedFont>
      <p:font typeface="Calibri" panose="020F0502020204030204" pitchFamily="34" charset="0"/>
      <p:regular r:id="rId47"/>
      <p:bold r:id="rId48"/>
      <p:italic r:id="rId49"/>
      <p:boldItalic r:id="rId50"/>
    </p:embeddedFont>
    <p:embeddedFont>
      <p:font typeface="Montserrat" panose="020B0604020202020204" charset="0"/>
      <p:regular r:id="rId51"/>
      <p:bold r:id="rId52"/>
      <p:italic r:id="rId53"/>
      <p:boldItalic r:id="rId54"/>
    </p:embeddedFont>
    <p:embeddedFont>
      <p:font typeface="Trebuchet MS" panose="020B060302020202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imjxzQngeXe4frUTMU83285g4O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96BBD50C-942A-437B-8501-79087DE8DB83}">
  <a:tblStyle styleId="{96BBD50C-942A-437B-8501-79087DE8DB83}"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 name="Google Shape;3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 name="Google Shape;4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42" name="Google Shape;4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381aff1fd5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381aff1fd5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g2381aff1fd5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381aff1fd5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381aff1fd5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g2381aff1fd5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381aff1fd5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2381aff1fd5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g2381aff1fd5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1"/>
          <p:cNvSpPr/>
          <p:nvPr/>
        </p:nvSpPr>
        <p:spPr>
          <a:xfrm>
            <a:off x="-118753" y="-95003"/>
            <a:ext cx="12492841" cy="711332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41"/>
          <p:cNvSpPr txBox="1">
            <a:spLocks noGrp="1"/>
          </p:cNvSpPr>
          <p:nvPr>
            <p:ph type="ctrTitle"/>
          </p:nvPr>
        </p:nvSpPr>
        <p:spPr>
          <a:xfrm>
            <a:off x="1524000" y="3196921"/>
            <a:ext cx="9144000" cy="1609908"/>
          </a:xfrm>
          <a:prstGeom prst="rect">
            <a:avLst/>
          </a:prstGeom>
          <a:noFill/>
          <a:ln>
            <a:noFill/>
          </a:ln>
        </p:spPr>
        <p:txBody>
          <a:bodyPr spcFirstLastPara="1" wrap="square" lIns="91425" tIns="45700" rIns="91425" bIns="45700" anchor="b" anchorCtr="0">
            <a:noAutofit/>
          </a:bodyPr>
          <a:lstStyle>
            <a:lvl1pPr marR="0" lvl="0" algn="ctr">
              <a:lnSpc>
                <a:spcPct val="90000"/>
              </a:lnSpc>
              <a:spcBef>
                <a:spcPts val="0"/>
              </a:spcBef>
              <a:spcAft>
                <a:spcPts val="0"/>
              </a:spcAft>
              <a:buClr>
                <a:schemeClr val="lt1"/>
              </a:buClr>
              <a:buSzPts val="6000"/>
              <a:buFont typeface="Arial"/>
              <a:buNone/>
              <a:defRPr sz="60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 name="Google Shape;18;p41"/>
          <p:cNvSpPr txBox="1">
            <a:spLocks noGrp="1"/>
          </p:cNvSpPr>
          <p:nvPr>
            <p:ph type="subTitle" idx="1"/>
          </p:nvPr>
        </p:nvSpPr>
        <p:spPr>
          <a:xfrm>
            <a:off x="1524000" y="5103671"/>
            <a:ext cx="9144000" cy="1246656"/>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9" name="Google Shape;19;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6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20" name="Google Shape;20;p41"/>
          <p:cNvPicPr preferRelativeResize="0"/>
          <p:nvPr/>
        </p:nvPicPr>
        <p:blipFill rotWithShape="1">
          <a:blip r:embed="rId2">
            <a:alphaModFix/>
          </a:blip>
          <a:srcRect/>
          <a:stretch/>
        </p:blipFill>
        <p:spPr>
          <a:xfrm>
            <a:off x="3950063" y="893433"/>
            <a:ext cx="4355207" cy="1597968"/>
          </a:xfrm>
          <a:prstGeom prst="rect">
            <a:avLst/>
          </a:prstGeom>
          <a:noFill/>
          <a:ln>
            <a:noFill/>
          </a:ln>
        </p:spPr>
      </p:pic>
      <p:sp>
        <p:nvSpPr>
          <p:cNvPr id="21" name="Google Shape;21;p41"/>
          <p:cNvSpPr/>
          <p:nvPr/>
        </p:nvSpPr>
        <p:spPr>
          <a:xfrm>
            <a:off x="1524000" y="4937760"/>
            <a:ext cx="9144000" cy="487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2"/>
          <p:cNvSpPr/>
          <p:nvPr/>
        </p:nvSpPr>
        <p:spPr>
          <a:xfrm>
            <a:off x="-166255" y="0"/>
            <a:ext cx="12564094" cy="11400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 name="Google Shape;24;p42"/>
          <p:cNvSpPr txBox="1">
            <a:spLocks noGrp="1"/>
          </p:cNvSpPr>
          <p:nvPr>
            <p:ph type="title"/>
          </p:nvPr>
        </p:nvSpPr>
        <p:spPr>
          <a:xfrm>
            <a:off x="643128" y="210949"/>
            <a:ext cx="8537448" cy="776286"/>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5" name="Google Shape;25;p42"/>
          <p:cNvSpPr txBox="1">
            <a:spLocks noGrp="1"/>
          </p:cNvSpPr>
          <p:nvPr>
            <p:ph type="body" idx="1"/>
          </p:nvPr>
        </p:nvSpPr>
        <p:spPr>
          <a:xfrm>
            <a:off x="643128" y="1350980"/>
            <a:ext cx="10890504" cy="4924692"/>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 name="Google Shape;26;p42"/>
          <p:cNvPicPr preferRelativeResize="0"/>
          <p:nvPr/>
        </p:nvPicPr>
        <p:blipFill rotWithShape="1">
          <a:blip r:embed="rId2">
            <a:alphaModFix/>
          </a:blip>
          <a:srcRect/>
          <a:stretch/>
        </p:blipFill>
        <p:spPr>
          <a:xfrm>
            <a:off x="10084847" y="278017"/>
            <a:ext cx="1734440" cy="636383"/>
          </a:xfrm>
          <a:prstGeom prst="rect">
            <a:avLst/>
          </a:prstGeom>
          <a:noFill/>
          <a:ln>
            <a:noFill/>
          </a:ln>
        </p:spPr>
      </p:pic>
      <p:sp>
        <p:nvSpPr>
          <p:cNvPr id="27" name="Google Shape;27;p42"/>
          <p:cNvSpPr/>
          <p:nvPr/>
        </p:nvSpPr>
        <p:spPr>
          <a:xfrm>
            <a:off x="-166255" y="1140031"/>
            <a:ext cx="12650863" cy="115745"/>
          </a:xfrm>
          <a:prstGeom prst="rect">
            <a:avLst/>
          </a:prstGeom>
          <a:solidFill>
            <a:schemeClr val="lt1"/>
          </a:solidFill>
          <a:ln>
            <a:noFill/>
          </a:ln>
          <a:effectLst>
            <a:outerShdw blurRad="50800" dist="50800" dir="5400000" algn="ctr" rotWithShape="0">
              <a:srgbClr val="A5A5A5"/>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 name="Google Shape;28;p42"/>
          <p:cNvSpPr/>
          <p:nvPr/>
        </p:nvSpPr>
        <p:spPr>
          <a:xfrm>
            <a:off x="0" y="6370877"/>
            <a:ext cx="12192000" cy="4871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Calibri"/>
              <a:ea typeface="Calibri"/>
              <a:cs typeface="Calibri"/>
              <a:sym typeface="Calibri"/>
            </a:endParaRPr>
          </a:p>
        </p:txBody>
      </p:sp>
      <p:sp>
        <p:nvSpPr>
          <p:cNvPr id="29" name="Google Shape;29;p42"/>
          <p:cNvSpPr txBox="1"/>
          <p:nvPr/>
        </p:nvSpPr>
        <p:spPr>
          <a:xfrm>
            <a:off x="0" y="6426200"/>
            <a:ext cx="12192000"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Montserrat"/>
                <a:ea typeface="Montserrat"/>
                <a:cs typeface="Montserrat"/>
                <a:sym typeface="Montserrat"/>
              </a:rPr>
              <a:t>CROWLEY INDEPENDENT SCHOOL DISTRICT</a:t>
            </a:r>
            <a:endParaRPr sz="1800" b="1" i="0" u="none" strike="noStrike" cap="none">
              <a:solidFill>
                <a:schemeClr val="lt1"/>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43"/>
          <p:cNvSpPr txBox="1">
            <a:spLocks noGrp="1"/>
          </p:cNvSpPr>
          <p:nvPr>
            <p:ph type="sldNum" idx="12"/>
          </p:nvPr>
        </p:nvSpPr>
        <p:spPr>
          <a:xfrm>
            <a:off x="11409045" y="6333134"/>
            <a:ext cx="731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accounts.payable@crowley.k12.tx.u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jpg"/><Relationship Id="rId21" Type="http://schemas.openxmlformats.org/officeDocument/2006/relationships/image" Target="../media/image26.gif"/><Relationship Id="rId7" Type="http://schemas.openxmlformats.org/officeDocument/2006/relationships/image" Target="../media/image12.gif"/><Relationship Id="rId12" Type="http://schemas.openxmlformats.org/officeDocument/2006/relationships/image" Target="../media/image17.png"/><Relationship Id="rId17" Type="http://schemas.openxmlformats.org/officeDocument/2006/relationships/image" Target="../media/image22.gif"/><Relationship Id="rId25" Type="http://schemas.openxmlformats.org/officeDocument/2006/relationships/image" Target="../media/image30.gif"/><Relationship Id="rId2" Type="http://schemas.openxmlformats.org/officeDocument/2006/relationships/notesSlide" Target="../notesSlides/notesSlide17.xml"/><Relationship Id="rId16" Type="http://schemas.openxmlformats.org/officeDocument/2006/relationships/image" Target="../media/image21.png"/><Relationship Id="rId20" Type="http://schemas.openxmlformats.org/officeDocument/2006/relationships/image" Target="../media/image25.gif"/><Relationship Id="rId1" Type="http://schemas.openxmlformats.org/officeDocument/2006/relationships/slideLayout" Target="../slideLayouts/slideLayout2.xml"/><Relationship Id="rId6" Type="http://schemas.openxmlformats.org/officeDocument/2006/relationships/image" Target="../media/image11.gif"/><Relationship Id="rId11" Type="http://schemas.openxmlformats.org/officeDocument/2006/relationships/image" Target="../media/image16.gif"/><Relationship Id="rId24" Type="http://schemas.openxmlformats.org/officeDocument/2006/relationships/image" Target="../media/image29.png"/><Relationship Id="rId5" Type="http://schemas.openxmlformats.org/officeDocument/2006/relationships/image" Target="../media/image10.gif"/><Relationship Id="rId15" Type="http://schemas.openxmlformats.org/officeDocument/2006/relationships/image" Target="../media/image20.png"/><Relationship Id="rId23" Type="http://schemas.openxmlformats.org/officeDocument/2006/relationships/image" Target="../media/image28.gif"/><Relationship Id="rId10" Type="http://schemas.openxmlformats.org/officeDocument/2006/relationships/image" Target="../media/image15.jpg"/><Relationship Id="rId19" Type="http://schemas.openxmlformats.org/officeDocument/2006/relationships/image" Target="../media/image24.gif"/><Relationship Id="rId4" Type="http://schemas.openxmlformats.org/officeDocument/2006/relationships/image" Target="../media/image9.gif"/><Relationship Id="rId9" Type="http://schemas.openxmlformats.org/officeDocument/2006/relationships/image" Target="../media/image14.png"/><Relationship Id="rId14" Type="http://schemas.openxmlformats.org/officeDocument/2006/relationships/image" Target="../media/image19.gif"/><Relationship Id="rId22"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ocs.google.com/document/d/1t2k_9g3TW_DZgQjcaEVXF1AGUMbcM9IpW89AP2_y9lU/edit?usp=sharin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docs.google.com/document/d/1J1VI_KkjnYa0WK8v4V3b67LSFbGK1i72ltmiS6e0PXI/edit?usp=sharing" TargetMode="External"/><Relationship Id="rId4" Type="http://schemas.openxmlformats.org/officeDocument/2006/relationships/hyperlink" Target="https://docs.google.com/document/d/17slBNxU4MDt-HRofllqN7kwqQCwUfBok5AconWaUSq8/edit?usp=sharin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kirk.conger@kdrp.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accounts.payable@crowley.k12.tx.u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3" Type="http://schemas.openxmlformats.org/officeDocument/2006/relationships/hyperlink" Target="https://crowley.catertrax.com/index.asp?intCustomerID=&amp;intOrderID"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mycsa.csa.canon.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travel@crowley.k12.tx.us"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hyperlink" Target="mailto:accounts.payable@crowley.k12.tx.u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lcobb@durhamschoolservices.co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mailto:christina.ballard@Crowley.k12.tx.us" TargetMode="External"/><Relationship Id="rId5" Type="http://schemas.openxmlformats.org/officeDocument/2006/relationships/hyperlink" Target="mailto:Richard.Blatchley@Crowley.k12.tx.us" TargetMode="External"/><Relationship Id="rId4" Type="http://schemas.openxmlformats.org/officeDocument/2006/relationships/hyperlink" Target="mailto:tonia.johnson@Crowley.k12.tx.u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cindy.hankey@crowley.k12.tx.u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44.jpg"/><Relationship Id="rId13" Type="http://schemas.openxmlformats.org/officeDocument/2006/relationships/image" Target="../media/image49.jpg"/><Relationship Id="rId3" Type="http://schemas.openxmlformats.org/officeDocument/2006/relationships/image" Target="../media/image39.jpg"/><Relationship Id="rId7" Type="http://schemas.openxmlformats.org/officeDocument/2006/relationships/image" Target="../media/image43.jpg"/><Relationship Id="rId12" Type="http://schemas.openxmlformats.org/officeDocument/2006/relationships/image" Target="../media/image48.jp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2.jpg"/><Relationship Id="rId11" Type="http://schemas.openxmlformats.org/officeDocument/2006/relationships/image" Target="../media/image47.jpg"/><Relationship Id="rId5" Type="http://schemas.openxmlformats.org/officeDocument/2006/relationships/image" Target="../media/image41.jpg"/><Relationship Id="rId10" Type="http://schemas.openxmlformats.org/officeDocument/2006/relationships/image" Target="../media/image46.jpg"/><Relationship Id="rId4" Type="http://schemas.openxmlformats.org/officeDocument/2006/relationships/image" Target="../media/image40.jpg"/><Relationship Id="rId9" Type="http://schemas.openxmlformats.org/officeDocument/2006/relationships/image" Target="../media/image45.jpg"/><Relationship Id="rId14" Type="http://schemas.openxmlformats.org/officeDocument/2006/relationships/image" Target="../media/image50.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1"/>
          <p:cNvSpPr txBox="1">
            <a:spLocks noGrp="1"/>
          </p:cNvSpPr>
          <p:nvPr>
            <p:ph type="ctrTitle"/>
          </p:nvPr>
        </p:nvSpPr>
        <p:spPr>
          <a:xfrm>
            <a:off x="1524000" y="3196921"/>
            <a:ext cx="9144000" cy="160990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6000"/>
              <a:buFont typeface="Arial"/>
              <a:buNone/>
            </a:pPr>
            <a:r>
              <a:rPr lang="en-US" sz="4100" b="1" i="0" u="none" strike="noStrike" cap="none">
                <a:solidFill>
                  <a:schemeClr val="lt1"/>
                </a:solidFill>
                <a:latin typeface="Arial"/>
                <a:ea typeface="Arial"/>
                <a:cs typeface="Arial"/>
                <a:sym typeface="Arial"/>
              </a:rPr>
              <a:t>Finance Department Training</a:t>
            </a:r>
            <a:endParaRPr sz="4100" b="1" i="0" u="none" strike="noStrike" cap="none">
              <a:solidFill>
                <a:schemeClr val="lt1"/>
              </a:solidFill>
              <a:latin typeface="Arial"/>
              <a:ea typeface="Arial"/>
              <a:cs typeface="Arial"/>
              <a:sym typeface="Arial"/>
            </a:endParaRPr>
          </a:p>
        </p:txBody>
      </p:sp>
      <p:sp>
        <p:nvSpPr>
          <p:cNvPr id="37" name="Google Shape;37;p1"/>
          <p:cNvSpPr txBox="1">
            <a:spLocks noGrp="1"/>
          </p:cNvSpPr>
          <p:nvPr>
            <p:ph type="subTitle" idx="1"/>
          </p:nvPr>
        </p:nvSpPr>
        <p:spPr>
          <a:xfrm>
            <a:off x="1524000" y="5103671"/>
            <a:ext cx="9144000" cy="124665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n-US"/>
              <a:t>August 3, 2023</a:t>
            </a:r>
            <a:endParaRPr sz="2400" b="0" i="0" u="none" strike="noStrike" cap="none">
              <a:solidFill>
                <a:schemeClr val="lt1"/>
              </a:solidFill>
              <a:latin typeface="Arial"/>
              <a:ea typeface="Arial"/>
              <a:cs typeface="Arial"/>
              <a:sym typeface="Arial"/>
            </a:endParaRPr>
          </a:p>
        </p:txBody>
      </p:sp>
      <p:pic>
        <p:nvPicPr>
          <p:cNvPr id="38" name="Google Shape;38;p1"/>
          <p:cNvPicPr preferRelativeResize="0"/>
          <p:nvPr/>
        </p:nvPicPr>
        <p:blipFill rotWithShape="1">
          <a:blip r:embed="rId3">
            <a:alphaModFix/>
          </a:blip>
          <a:srcRect/>
          <a:stretch/>
        </p:blipFill>
        <p:spPr>
          <a:xfrm>
            <a:off x="8439211" y="4720250"/>
            <a:ext cx="3032554" cy="22744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0"/>
          <p:cNvSpPr txBox="1">
            <a:spLocks noGrp="1"/>
          </p:cNvSpPr>
          <p:nvPr>
            <p:ph type="title"/>
          </p:nvPr>
        </p:nvSpPr>
        <p:spPr>
          <a:xfrm>
            <a:off x="643128" y="210949"/>
            <a:ext cx="8537448" cy="77628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t>Worker’s Compensation</a:t>
            </a:r>
            <a:endParaRPr/>
          </a:p>
        </p:txBody>
      </p:sp>
      <p:sp>
        <p:nvSpPr>
          <p:cNvPr id="96" name="Google Shape;96;p10"/>
          <p:cNvSpPr txBox="1">
            <a:spLocks noGrp="1"/>
          </p:cNvSpPr>
          <p:nvPr>
            <p:ph type="body" idx="1"/>
          </p:nvPr>
        </p:nvSpPr>
        <p:spPr>
          <a:xfrm>
            <a:off x="643128" y="1350979"/>
            <a:ext cx="10890504" cy="5006789"/>
          </a:xfrm>
          <a:prstGeom prst="rect">
            <a:avLst/>
          </a:prstGeom>
          <a:noFill/>
          <a:ln>
            <a:noFill/>
          </a:ln>
        </p:spPr>
        <p:txBody>
          <a:bodyPr spcFirstLastPara="1" wrap="square" lIns="91425" tIns="45700" rIns="91425" bIns="45700" anchor="t" anchorCtr="0">
            <a:noAutofit/>
          </a:bodyPr>
          <a:lstStyle/>
          <a:p>
            <a:pPr marL="342900" lvl="0" indent="-333756" algn="l" rtl="0">
              <a:lnSpc>
                <a:spcPct val="90000"/>
              </a:lnSpc>
              <a:spcBef>
                <a:spcPts val="0"/>
              </a:spcBef>
              <a:spcAft>
                <a:spcPts val="0"/>
              </a:spcAft>
              <a:buSzPts val="1920"/>
              <a:buChar char="►"/>
            </a:pPr>
            <a:r>
              <a:rPr lang="en-US" sz="2400"/>
              <a:t>When an injury occurs, the Employee Accident/Injury form must be completed immediately and signed by the employees' supervisor. </a:t>
            </a:r>
            <a:endParaRPr/>
          </a:p>
          <a:p>
            <a:pPr marL="742950" lvl="1" indent="-278129" algn="l" rtl="0">
              <a:lnSpc>
                <a:spcPct val="90000"/>
              </a:lnSpc>
              <a:spcBef>
                <a:spcPts val="1000"/>
              </a:spcBef>
              <a:spcAft>
                <a:spcPts val="0"/>
              </a:spcAft>
              <a:buSzPts val="1600"/>
              <a:buChar char="►"/>
            </a:pPr>
            <a:r>
              <a:rPr lang="en-US" sz="2000"/>
              <a:t>*Substitutes employees should call ESS at 800-541-6377 to report an injury.*</a:t>
            </a:r>
            <a:endParaRPr/>
          </a:p>
          <a:p>
            <a:pPr marL="342900" lvl="0" indent="-333756" algn="l" rtl="0">
              <a:lnSpc>
                <a:spcPct val="90000"/>
              </a:lnSpc>
              <a:spcBef>
                <a:spcPts val="1000"/>
              </a:spcBef>
              <a:spcAft>
                <a:spcPts val="0"/>
              </a:spcAft>
              <a:buSzPts val="1920"/>
              <a:buChar char="►"/>
            </a:pPr>
            <a:r>
              <a:rPr lang="en-US" sz="2400"/>
              <a:t>Review Accident Injury form and email to the notification list below – include employee's name in subject line.</a:t>
            </a:r>
            <a:endParaRPr/>
          </a:p>
          <a:p>
            <a:pPr marL="342900" lvl="0" indent="-333756" algn="l" rtl="0">
              <a:lnSpc>
                <a:spcPct val="90000"/>
              </a:lnSpc>
              <a:spcBef>
                <a:spcPts val="1000"/>
              </a:spcBef>
              <a:spcAft>
                <a:spcPts val="0"/>
              </a:spcAft>
              <a:buSzPts val="1920"/>
              <a:buChar char="►"/>
            </a:pPr>
            <a:r>
              <a:rPr lang="en-US" sz="2400"/>
              <a:t>An injured employee can show their Crowley ISD badge to any of the CareNow or Concentra medical facilities. A list of clinic locations are available on the CISD website under "Workers' Compensation."</a:t>
            </a:r>
            <a:endParaRPr/>
          </a:p>
          <a:p>
            <a:pPr marL="342900" lvl="0" indent="-333756" algn="l" rtl="0">
              <a:lnSpc>
                <a:spcPct val="90000"/>
              </a:lnSpc>
              <a:spcBef>
                <a:spcPts val="1000"/>
              </a:spcBef>
              <a:spcAft>
                <a:spcPts val="0"/>
              </a:spcAft>
              <a:buSzPts val="1920"/>
              <a:buChar char="►"/>
            </a:pPr>
            <a:r>
              <a:rPr lang="en-US" sz="2400"/>
              <a:t>All missed work that is related to Workers' Compensation must be covered by the employee's available leave, with the exception, of the day of injury. </a:t>
            </a:r>
            <a:endParaRPr/>
          </a:p>
          <a:p>
            <a:pPr marL="742950" lvl="1" indent="-279653" algn="l" rtl="0">
              <a:lnSpc>
                <a:spcPct val="90000"/>
              </a:lnSpc>
              <a:spcBef>
                <a:spcPts val="1000"/>
              </a:spcBef>
              <a:spcAft>
                <a:spcPts val="0"/>
              </a:spcAft>
              <a:buSzPts val="1920"/>
              <a:buChar char="►"/>
            </a:pPr>
            <a:r>
              <a:rPr lang="en-US" u="sng"/>
              <a:t>Notification List</a:t>
            </a:r>
            <a:endParaRPr/>
          </a:p>
          <a:p>
            <a:pPr marL="1143000" lvl="2" indent="-223266" algn="l" rtl="0">
              <a:lnSpc>
                <a:spcPct val="90000"/>
              </a:lnSpc>
              <a:spcBef>
                <a:spcPts val="1000"/>
              </a:spcBef>
              <a:spcAft>
                <a:spcPts val="0"/>
              </a:spcAft>
              <a:buSzPts val="1600"/>
              <a:buChar char="►"/>
            </a:pPr>
            <a:r>
              <a:rPr lang="en-US"/>
              <a:t>Kristin Bell– Benefits/Workers' Comp Specialist</a:t>
            </a:r>
            <a:endParaRPr/>
          </a:p>
          <a:p>
            <a:pPr marL="1143000" lvl="2" indent="-223266" algn="l" rtl="0">
              <a:lnSpc>
                <a:spcPct val="90000"/>
              </a:lnSpc>
              <a:spcBef>
                <a:spcPts val="1000"/>
              </a:spcBef>
              <a:spcAft>
                <a:spcPts val="0"/>
              </a:spcAft>
              <a:buSzPts val="1600"/>
              <a:buChar char="►"/>
            </a:pPr>
            <a:r>
              <a:rPr lang="en-US"/>
              <a:t>Shonett Juarez – Payroll Supervisor</a:t>
            </a:r>
            <a:endParaRPr/>
          </a:p>
          <a:p>
            <a:pPr marL="457200" marR="0" lvl="0" indent="-228600" algn="l" rtl="0">
              <a:lnSpc>
                <a:spcPct val="90000"/>
              </a:lnSpc>
              <a:spcBef>
                <a:spcPts val="1000"/>
              </a:spcBef>
              <a:spcAft>
                <a:spcPts val="0"/>
              </a:spcAft>
              <a:buClr>
                <a:schemeClr val="dk1"/>
              </a:buClr>
              <a:buSzPts val="2800"/>
              <a:buFont typeface="Arial"/>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1"/>
          <p:cNvSpPr txBox="1">
            <a:spLocks noGrp="1"/>
          </p:cNvSpPr>
          <p:nvPr>
            <p:ph type="title"/>
          </p:nvPr>
        </p:nvSpPr>
        <p:spPr>
          <a:xfrm>
            <a:off x="643128" y="210949"/>
            <a:ext cx="8537448" cy="77628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t>Payroll </a:t>
            </a:r>
            <a:endParaRPr/>
          </a:p>
        </p:txBody>
      </p:sp>
      <p:sp>
        <p:nvSpPr>
          <p:cNvPr id="102" name="Google Shape;102;p11"/>
          <p:cNvSpPr txBox="1">
            <a:spLocks noGrp="1"/>
          </p:cNvSpPr>
          <p:nvPr>
            <p:ph type="body" idx="1"/>
          </p:nvPr>
        </p:nvSpPr>
        <p:spPr>
          <a:xfrm>
            <a:off x="643128" y="1350980"/>
            <a:ext cx="10890504" cy="492469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440"/>
              <a:buChar char="►"/>
            </a:pPr>
            <a:r>
              <a:rPr lang="en-US"/>
              <a:t>Please use the Payroll Calendar to see when all spreadsheets are due in the Payroll office. </a:t>
            </a:r>
            <a:endParaRPr/>
          </a:p>
          <a:p>
            <a:pPr marL="342900" lvl="0" indent="-342900" algn="l" rtl="0">
              <a:lnSpc>
                <a:spcPct val="90000"/>
              </a:lnSpc>
              <a:spcBef>
                <a:spcPts val="0"/>
              </a:spcBef>
              <a:spcAft>
                <a:spcPts val="0"/>
              </a:spcAft>
              <a:buSzPts val="1440"/>
              <a:buChar char="►"/>
            </a:pPr>
            <a:r>
              <a:rPr lang="en-US"/>
              <a:t>Extra Duty/Tutoring/Teacher Coverage/UIL is to be submitted via the Blue Sheet Replacement Worksheet. If you do not have this spreadsheet, please reach out and it will be emailed to you. </a:t>
            </a:r>
            <a:endParaRPr/>
          </a:p>
          <a:p>
            <a:pPr marL="342900" lvl="0" indent="-342900" algn="l" rtl="0">
              <a:lnSpc>
                <a:spcPct val="90000"/>
              </a:lnSpc>
              <a:spcBef>
                <a:spcPts val="0"/>
              </a:spcBef>
              <a:spcAft>
                <a:spcPts val="0"/>
              </a:spcAft>
              <a:buSzPts val="1440"/>
              <a:buChar char="►"/>
            </a:pPr>
            <a:r>
              <a:rPr lang="en-US"/>
              <a:t>We have also created a processing guide to help entering information on the spreadsheet. This can also be emailed to you as well. </a:t>
            </a:r>
            <a:endParaRPr/>
          </a:p>
          <a:p>
            <a:pPr marL="342900" lvl="0" indent="-342900" algn="l" rtl="0">
              <a:lnSpc>
                <a:spcPct val="90000"/>
              </a:lnSpc>
              <a:spcBef>
                <a:spcPts val="1000"/>
              </a:spcBef>
              <a:spcAft>
                <a:spcPts val="0"/>
              </a:spcAft>
              <a:buSzPts val="1440"/>
              <a:buChar char="►"/>
            </a:pPr>
            <a:r>
              <a:rPr lang="en-US"/>
              <a:t>True Time is used for attendance purposes and to track hours for comp time. We do not pay from True time but it is imperative that all Para’s clock in and out. </a:t>
            </a:r>
            <a:endParaRPr/>
          </a:p>
          <a:p>
            <a:pPr marL="457200" marR="0" lvl="0" indent="-228600" algn="l" rtl="0">
              <a:lnSpc>
                <a:spcPct val="90000"/>
              </a:lnSpc>
              <a:spcBef>
                <a:spcPts val="1000"/>
              </a:spcBef>
              <a:spcAft>
                <a:spcPts val="0"/>
              </a:spcAft>
              <a:buClr>
                <a:schemeClr val="dk1"/>
              </a:buClr>
              <a:buSzPts val="2800"/>
              <a:buFont typeface="Arial"/>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2"/>
          <p:cNvSpPr txBox="1">
            <a:spLocks noGrp="1"/>
          </p:cNvSpPr>
          <p:nvPr>
            <p:ph type="title"/>
          </p:nvPr>
        </p:nvSpPr>
        <p:spPr>
          <a:xfrm>
            <a:off x="643128" y="210949"/>
            <a:ext cx="8537448" cy="77628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t>Accounts Payable</a:t>
            </a:r>
            <a:endParaRPr/>
          </a:p>
        </p:txBody>
      </p:sp>
      <p:sp>
        <p:nvSpPr>
          <p:cNvPr id="108" name="Google Shape;108;p12"/>
          <p:cNvSpPr txBox="1">
            <a:spLocks noGrp="1"/>
          </p:cNvSpPr>
          <p:nvPr>
            <p:ph type="body" idx="1"/>
          </p:nvPr>
        </p:nvSpPr>
        <p:spPr>
          <a:xfrm>
            <a:off x="643128" y="1350980"/>
            <a:ext cx="10890504" cy="492469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sz="1600" b="1" u="sng">
                <a:latin typeface="Calibri"/>
                <a:ea typeface="Calibri"/>
                <a:cs typeface="Calibri"/>
                <a:sym typeface="Calibri"/>
              </a:rPr>
              <a:t>Receive &amp; Inspect Goods</a:t>
            </a:r>
            <a:r>
              <a:rPr lang="en-US" sz="1600">
                <a:latin typeface="Calibri"/>
                <a:ea typeface="Calibri"/>
                <a:cs typeface="Calibri"/>
                <a:sym typeface="Calibri"/>
              </a:rPr>
              <a:t> </a:t>
            </a:r>
            <a:endParaRPr/>
          </a:p>
          <a:p>
            <a:pPr marL="0" lvl="0" indent="0" algn="l" rtl="0">
              <a:lnSpc>
                <a:spcPct val="90000"/>
              </a:lnSpc>
              <a:spcBef>
                <a:spcPts val="0"/>
              </a:spcBef>
              <a:spcAft>
                <a:spcPts val="0"/>
              </a:spcAft>
              <a:buSzPts val="2800"/>
              <a:buNone/>
            </a:pPr>
            <a:r>
              <a:rPr lang="en-US" sz="1600">
                <a:latin typeface="Calibri"/>
                <a:ea typeface="Calibri"/>
                <a:cs typeface="Calibri"/>
                <a:sym typeface="Calibri"/>
              </a:rPr>
              <a:t>-“Receive” on the Purchase Order in Skyward after items have been delivered or service is completed.</a:t>
            </a:r>
            <a:endParaRPr sz="1600">
              <a:latin typeface="Calibri"/>
              <a:ea typeface="Calibri"/>
              <a:cs typeface="Calibri"/>
              <a:sym typeface="Calibri"/>
            </a:endParaRPr>
          </a:p>
          <a:p>
            <a:pPr marL="0" lvl="0" indent="0" algn="l" rtl="0">
              <a:lnSpc>
                <a:spcPct val="90000"/>
              </a:lnSpc>
              <a:spcBef>
                <a:spcPts val="0"/>
              </a:spcBef>
              <a:spcAft>
                <a:spcPts val="0"/>
              </a:spcAft>
              <a:buSzPts val="2800"/>
              <a:buNone/>
            </a:pPr>
            <a:r>
              <a:rPr lang="en-US" sz="1600">
                <a:latin typeface="Calibri"/>
                <a:ea typeface="Calibri"/>
                <a:cs typeface="Calibri"/>
                <a:sym typeface="Calibri"/>
              </a:rPr>
              <a:t>-NEVER mark "received" unless you have physically seen and/or received the goods.</a:t>
            </a:r>
            <a:endParaRPr/>
          </a:p>
          <a:p>
            <a:pPr marL="0" lvl="0" indent="0" algn="l" rtl="0">
              <a:lnSpc>
                <a:spcPct val="90000"/>
              </a:lnSpc>
              <a:spcBef>
                <a:spcPts val="0"/>
              </a:spcBef>
              <a:spcAft>
                <a:spcPts val="0"/>
              </a:spcAft>
              <a:buSzPts val="2800"/>
              <a:buNone/>
            </a:pPr>
            <a:endParaRPr sz="1600">
              <a:latin typeface="Calibri"/>
              <a:ea typeface="Calibri"/>
              <a:cs typeface="Calibri"/>
              <a:sym typeface="Calibri"/>
            </a:endParaRPr>
          </a:p>
          <a:p>
            <a:pPr marL="0" lvl="0" indent="0" algn="l" rtl="0">
              <a:lnSpc>
                <a:spcPct val="90000"/>
              </a:lnSpc>
              <a:spcBef>
                <a:spcPts val="0"/>
              </a:spcBef>
              <a:spcAft>
                <a:spcPts val="0"/>
              </a:spcAft>
              <a:buSzPts val="2800"/>
              <a:buNone/>
            </a:pPr>
            <a:r>
              <a:rPr lang="en-US" sz="1600" b="1" u="sng">
                <a:latin typeface="Calibri"/>
                <a:ea typeface="Calibri"/>
                <a:cs typeface="Calibri"/>
                <a:sym typeface="Calibri"/>
              </a:rPr>
              <a:t>Match PO to Receipts and Invoices</a:t>
            </a:r>
            <a:endParaRPr sz="1600" u="sng">
              <a:latin typeface="Calibri"/>
              <a:ea typeface="Calibri"/>
              <a:cs typeface="Calibri"/>
              <a:sym typeface="Calibri"/>
            </a:endParaRPr>
          </a:p>
          <a:p>
            <a:pPr marL="0" lvl="0" indent="0" algn="l" rtl="0">
              <a:lnSpc>
                <a:spcPct val="90000"/>
              </a:lnSpc>
              <a:spcBef>
                <a:spcPts val="0"/>
              </a:spcBef>
              <a:spcAft>
                <a:spcPts val="0"/>
              </a:spcAft>
              <a:buSzPts val="2800"/>
              <a:buNone/>
            </a:pPr>
            <a:r>
              <a:rPr lang="en-US" sz="1600">
                <a:latin typeface="Calibri"/>
                <a:ea typeface="Calibri"/>
                <a:cs typeface="Calibri"/>
                <a:sym typeface="Calibri"/>
              </a:rPr>
              <a:t>-Upload invoices into Skyward and email the invoice to accounts payable at </a:t>
            </a:r>
            <a:r>
              <a:rPr lang="en-US" sz="1600" u="sng">
                <a:solidFill>
                  <a:schemeClr val="hlink"/>
                </a:solidFill>
                <a:latin typeface="Calibri"/>
                <a:ea typeface="Calibri"/>
                <a:cs typeface="Calibri"/>
                <a:sym typeface="Calibri"/>
                <a:hlinkClick r:id="rId3"/>
              </a:rPr>
              <a:t>accounts.payable@crowley.k12.tx.us</a:t>
            </a:r>
            <a:r>
              <a:rPr lang="en-US" sz="1600">
                <a:latin typeface="Calibri"/>
                <a:ea typeface="Calibri"/>
                <a:cs typeface="Calibri"/>
                <a:sym typeface="Calibri"/>
              </a:rPr>
              <a:t> </a:t>
            </a:r>
            <a:endParaRPr sz="1600">
              <a:latin typeface="Calibri"/>
              <a:ea typeface="Calibri"/>
              <a:cs typeface="Calibri"/>
              <a:sym typeface="Calibri"/>
            </a:endParaRPr>
          </a:p>
          <a:p>
            <a:pPr marL="0" lvl="0" indent="0" algn="l" rtl="0">
              <a:lnSpc>
                <a:spcPct val="90000"/>
              </a:lnSpc>
              <a:spcBef>
                <a:spcPts val="0"/>
              </a:spcBef>
              <a:spcAft>
                <a:spcPts val="0"/>
              </a:spcAft>
              <a:buSzPts val="2800"/>
              <a:buNone/>
            </a:pPr>
            <a:r>
              <a:rPr lang="en-US" sz="1600">
                <a:latin typeface="Calibri"/>
                <a:ea typeface="Calibri"/>
                <a:cs typeface="Calibri"/>
                <a:sym typeface="Calibri"/>
              </a:rPr>
              <a:t>-Please do not leave PO's open for more than 3 months unless it is a blanket PO.</a:t>
            </a:r>
            <a:endParaRPr/>
          </a:p>
          <a:p>
            <a:pPr marL="0" lvl="0" indent="0" algn="l" rtl="0">
              <a:lnSpc>
                <a:spcPct val="90000"/>
              </a:lnSpc>
              <a:spcBef>
                <a:spcPts val="0"/>
              </a:spcBef>
              <a:spcAft>
                <a:spcPts val="0"/>
              </a:spcAft>
              <a:buSzPts val="2800"/>
              <a:buNone/>
            </a:pPr>
            <a:endParaRPr sz="1600">
              <a:latin typeface="Calibri"/>
              <a:ea typeface="Calibri"/>
              <a:cs typeface="Calibri"/>
              <a:sym typeface="Calibri"/>
            </a:endParaRPr>
          </a:p>
          <a:p>
            <a:pPr marL="0" lvl="0" indent="0" algn="l" rtl="0">
              <a:lnSpc>
                <a:spcPct val="90000"/>
              </a:lnSpc>
              <a:spcBef>
                <a:spcPts val="0"/>
              </a:spcBef>
              <a:spcAft>
                <a:spcPts val="0"/>
              </a:spcAft>
              <a:buSzPts val="2800"/>
              <a:buNone/>
            </a:pPr>
            <a:r>
              <a:rPr lang="en-US" sz="1600" b="1" u="sng">
                <a:latin typeface="Calibri"/>
                <a:ea typeface="Calibri"/>
                <a:cs typeface="Calibri"/>
                <a:sym typeface="Calibri"/>
              </a:rPr>
              <a:t>Invoice approvals</a:t>
            </a:r>
            <a:endParaRPr sz="1600" u="sng">
              <a:latin typeface="Calibri"/>
              <a:ea typeface="Calibri"/>
              <a:cs typeface="Calibri"/>
              <a:sym typeface="Calibri"/>
            </a:endParaRPr>
          </a:p>
          <a:p>
            <a:pPr marL="0" lvl="0" indent="0" algn="l" rtl="0">
              <a:lnSpc>
                <a:spcPct val="90000"/>
              </a:lnSpc>
              <a:spcBef>
                <a:spcPts val="0"/>
              </a:spcBef>
              <a:spcAft>
                <a:spcPts val="0"/>
              </a:spcAft>
              <a:buSzPts val="2800"/>
              <a:buNone/>
            </a:pPr>
            <a:r>
              <a:rPr lang="en-US" sz="1600">
                <a:latin typeface="Calibri"/>
                <a:ea typeface="Calibri"/>
                <a:cs typeface="Calibri"/>
                <a:sym typeface="Calibri"/>
              </a:rPr>
              <a:t>-Invoices should be submitted from approved vendors only. (Vendor lists are listed on our website.) </a:t>
            </a:r>
            <a:endParaRPr sz="1600">
              <a:latin typeface="Calibri"/>
              <a:ea typeface="Calibri"/>
              <a:cs typeface="Calibri"/>
              <a:sym typeface="Calibri"/>
            </a:endParaRPr>
          </a:p>
          <a:p>
            <a:pPr marL="0" lvl="0" indent="0" algn="l" rtl="0">
              <a:lnSpc>
                <a:spcPct val="90000"/>
              </a:lnSpc>
              <a:spcBef>
                <a:spcPts val="0"/>
              </a:spcBef>
              <a:spcAft>
                <a:spcPts val="0"/>
              </a:spcAft>
              <a:buSzPts val="2800"/>
              <a:buNone/>
            </a:pPr>
            <a:r>
              <a:rPr lang="en-US" sz="1600">
                <a:latin typeface="Calibri"/>
                <a:ea typeface="Calibri"/>
                <a:cs typeface="Calibri"/>
                <a:sym typeface="Calibri"/>
              </a:rPr>
              <a:t>- It is important that your name, the school’s name, and the PO number is on the invoice.</a:t>
            </a:r>
            <a:endParaRPr/>
          </a:p>
          <a:p>
            <a:pPr marL="0" lvl="0" indent="0" algn="l" rtl="0">
              <a:lnSpc>
                <a:spcPct val="90000"/>
              </a:lnSpc>
              <a:spcBef>
                <a:spcPts val="0"/>
              </a:spcBef>
              <a:spcAft>
                <a:spcPts val="0"/>
              </a:spcAft>
              <a:buSzPts val="2800"/>
              <a:buNone/>
            </a:pPr>
            <a:r>
              <a:rPr lang="en-US" sz="1600">
                <a:latin typeface="Calibri"/>
                <a:ea typeface="Calibri"/>
                <a:cs typeface="Calibri"/>
                <a:sym typeface="Calibri"/>
              </a:rPr>
              <a:t>-Any payment request sent to accounts payable must get an approval before payment is released into the batch.  Accounts Payable does not authorize payments.</a:t>
            </a:r>
            <a:endParaRPr/>
          </a:p>
          <a:p>
            <a:pPr marL="0" lvl="0" indent="0" algn="l" rtl="0">
              <a:lnSpc>
                <a:spcPct val="90000"/>
              </a:lnSpc>
              <a:spcBef>
                <a:spcPts val="0"/>
              </a:spcBef>
              <a:spcAft>
                <a:spcPts val="0"/>
              </a:spcAft>
              <a:buSzPts val="2800"/>
              <a:buNone/>
            </a:pPr>
            <a:endParaRPr sz="1600">
              <a:latin typeface="Calibri"/>
              <a:ea typeface="Calibri"/>
              <a:cs typeface="Calibri"/>
              <a:sym typeface="Calibri"/>
            </a:endParaRPr>
          </a:p>
          <a:p>
            <a:pPr marL="0" lvl="0" indent="0" algn="l" rtl="0">
              <a:lnSpc>
                <a:spcPct val="90000"/>
              </a:lnSpc>
              <a:spcBef>
                <a:spcPts val="0"/>
              </a:spcBef>
              <a:spcAft>
                <a:spcPts val="0"/>
              </a:spcAft>
              <a:buSzPts val="2800"/>
              <a:buNone/>
            </a:pPr>
            <a:r>
              <a:rPr lang="en-US" sz="1600" b="1" u="sng">
                <a:latin typeface="Calibri"/>
                <a:ea typeface="Calibri"/>
                <a:cs typeface="Calibri"/>
                <a:sym typeface="Calibri"/>
              </a:rPr>
              <a:t>Release (Batch) Payments</a:t>
            </a:r>
            <a:endParaRPr sz="1600" u="sng">
              <a:latin typeface="Calibri"/>
              <a:ea typeface="Calibri"/>
              <a:cs typeface="Calibri"/>
              <a:sym typeface="Calibri"/>
            </a:endParaRPr>
          </a:p>
          <a:p>
            <a:pPr marL="0" lvl="0" indent="0" algn="l" rtl="0">
              <a:lnSpc>
                <a:spcPct val="90000"/>
              </a:lnSpc>
              <a:spcBef>
                <a:spcPts val="0"/>
              </a:spcBef>
              <a:spcAft>
                <a:spcPts val="0"/>
              </a:spcAft>
              <a:buSzPts val="2800"/>
              <a:buNone/>
            </a:pPr>
            <a:r>
              <a:rPr lang="en-US" sz="1600">
                <a:latin typeface="Calibri"/>
                <a:ea typeface="Calibri"/>
                <a:cs typeface="Calibri"/>
                <a:sym typeface="Calibri"/>
              </a:rPr>
              <a:t>-Before releasing (batching) payments, accounts payable must have a PO number, and an invoice/receipt. </a:t>
            </a:r>
            <a:endParaRPr sz="1600">
              <a:latin typeface="Calibri"/>
              <a:ea typeface="Calibri"/>
              <a:cs typeface="Calibri"/>
              <a:sym typeface="Calibri"/>
            </a:endParaRPr>
          </a:p>
          <a:p>
            <a:pPr marL="0" lvl="0" indent="0" algn="l" rtl="0">
              <a:lnSpc>
                <a:spcPct val="90000"/>
              </a:lnSpc>
              <a:spcBef>
                <a:spcPts val="0"/>
              </a:spcBef>
              <a:spcAft>
                <a:spcPts val="0"/>
              </a:spcAft>
              <a:buSzPts val="2800"/>
              <a:buNone/>
            </a:pPr>
            <a:r>
              <a:rPr lang="en-US" sz="1600">
                <a:latin typeface="Calibri"/>
                <a:ea typeface="Calibri"/>
                <a:cs typeface="Calibri"/>
                <a:sym typeface="Calibri"/>
              </a:rPr>
              <a:t>-Any payment request received after 10:00 am Wednesday will be processed the following week.  Please try to avoid any last-minute check requests.</a:t>
            </a:r>
            <a:endParaRPr/>
          </a:p>
          <a:p>
            <a:pPr marL="0" lvl="0" indent="0" algn="l" rtl="0">
              <a:lnSpc>
                <a:spcPct val="90000"/>
              </a:lnSpc>
              <a:spcBef>
                <a:spcPts val="0"/>
              </a:spcBef>
              <a:spcAft>
                <a:spcPts val="0"/>
              </a:spcAft>
              <a:buSzPts val="2800"/>
              <a:buNone/>
            </a:pPr>
            <a:endParaRPr sz="1600">
              <a:latin typeface="Calibri"/>
              <a:ea typeface="Calibri"/>
              <a:cs typeface="Calibri"/>
              <a:sym typeface="Calibri"/>
            </a:endParaRPr>
          </a:p>
          <a:p>
            <a:pPr marL="0" lvl="0" indent="0" algn="l" rtl="0">
              <a:lnSpc>
                <a:spcPct val="90000"/>
              </a:lnSpc>
              <a:spcBef>
                <a:spcPts val="0"/>
              </a:spcBef>
              <a:spcAft>
                <a:spcPts val="0"/>
              </a:spcAft>
              <a:buSzPts val="2800"/>
              <a:buNone/>
            </a:pPr>
            <a:r>
              <a:rPr lang="en-US" sz="1600" b="1" u="sng">
                <a:latin typeface="Calibri"/>
                <a:ea typeface="Calibri"/>
                <a:cs typeface="Calibri"/>
                <a:sym typeface="Calibri"/>
              </a:rPr>
              <a:t>Make</a:t>
            </a:r>
            <a:r>
              <a:rPr lang="en-US" sz="1600" u="sng">
                <a:latin typeface="Calibri"/>
                <a:ea typeface="Calibri"/>
                <a:cs typeface="Calibri"/>
                <a:sym typeface="Calibri"/>
              </a:rPr>
              <a:t> </a:t>
            </a:r>
            <a:r>
              <a:rPr lang="en-US" sz="1600" b="1" u="sng">
                <a:latin typeface="Calibri"/>
                <a:ea typeface="Calibri"/>
                <a:cs typeface="Calibri"/>
                <a:sym typeface="Calibri"/>
              </a:rPr>
              <a:t>(Print checks) Payments</a:t>
            </a:r>
            <a:r>
              <a:rPr lang="en-US" sz="1600" b="1">
                <a:latin typeface="Calibri"/>
                <a:ea typeface="Calibri"/>
                <a:cs typeface="Calibri"/>
                <a:sym typeface="Calibri"/>
              </a:rPr>
              <a:t> </a:t>
            </a:r>
            <a:endParaRPr sz="1600">
              <a:latin typeface="Calibri"/>
              <a:ea typeface="Calibri"/>
              <a:cs typeface="Calibri"/>
              <a:sym typeface="Calibri"/>
            </a:endParaRPr>
          </a:p>
          <a:p>
            <a:pPr marL="0" lvl="0" indent="0" algn="l" rtl="0">
              <a:lnSpc>
                <a:spcPct val="90000"/>
              </a:lnSpc>
              <a:spcBef>
                <a:spcPts val="0"/>
              </a:spcBef>
              <a:spcAft>
                <a:spcPts val="0"/>
              </a:spcAft>
              <a:buSzPts val="2800"/>
              <a:buNone/>
            </a:pPr>
            <a:r>
              <a:rPr lang="en-US" sz="1600">
                <a:latin typeface="Calibri"/>
                <a:ea typeface="Calibri"/>
                <a:cs typeface="Calibri"/>
                <a:sym typeface="Calibri"/>
              </a:rPr>
              <a:t>-Checks are printed every Wednesday afternoon and will be released for pickup, Thursday morning after 8:30 am. </a:t>
            </a:r>
            <a:endParaRPr sz="1600">
              <a:latin typeface="Calibri"/>
              <a:ea typeface="Calibri"/>
              <a:cs typeface="Calibri"/>
              <a:sym typeface="Calibri"/>
            </a:endParaRPr>
          </a:p>
          <a:p>
            <a:pPr marL="0" lvl="0" indent="0" algn="l" rtl="0">
              <a:lnSpc>
                <a:spcPct val="90000"/>
              </a:lnSpc>
              <a:spcBef>
                <a:spcPts val="0"/>
              </a:spcBef>
              <a:spcAft>
                <a:spcPts val="0"/>
              </a:spcAft>
              <a:buSzPts val="2800"/>
              <a:buNone/>
            </a:pPr>
            <a:r>
              <a:rPr lang="en-US" sz="1600">
                <a:latin typeface="Calibri"/>
                <a:ea typeface="Calibri"/>
                <a:cs typeface="Calibri"/>
                <a:sym typeface="Calibri"/>
              </a:rPr>
              <a:t>- If you wish to pick up payment, you will need to arrange to do so with accounts payable, otherwise the check will be mailed. </a:t>
            </a:r>
            <a:endParaRPr/>
          </a:p>
          <a:p>
            <a:pPr marL="457200" marR="0" lvl="0" indent="-228600" algn="l" rtl="0">
              <a:lnSpc>
                <a:spcPct val="90000"/>
              </a:lnSpc>
              <a:spcBef>
                <a:spcPts val="1000"/>
              </a:spcBef>
              <a:spcAft>
                <a:spcPts val="0"/>
              </a:spcAft>
              <a:buClr>
                <a:schemeClr val="dk1"/>
              </a:buClr>
              <a:buSzPts val="2800"/>
              <a:buFont typeface="Arial"/>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3"/>
          <p:cNvSpPr txBox="1">
            <a:spLocks noGrp="1"/>
          </p:cNvSpPr>
          <p:nvPr>
            <p:ph type="title"/>
          </p:nvPr>
        </p:nvSpPr>
        <p:spPr>
          <a:xfrm>
            <a:off x="643128" y="210949"/>
            <a:ext cx="8537448" cy="77628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t>Purchasing Quick Overview </a:t>
            </a:r>
            <a:endParaRPr/>
          </a:p>
        </p:txBody>
      </p:sp>
      <p:sp>
        <p:nvSpPr>
          <p:cNvPr id="114" name="Google Shape;114;p13"/>
          <p:cNvSpPr txBox="1">
            <a:spLocks noGrp="1"/>
          </p:cNvSpPr>
          <p:nvPr>
            <p:ph type="body" idx="1"/>
          </p:nvPr>
        </p:nvSpPr>
        <p:spPr>
          <a:xfrm>
            <a:off x="643128" y="1350980"/>
            <a:ext cx="10890504" cy="492469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440"/>
              <a:buNone/>
            </a:pPr>
            <a:r>
              <a:rPr lang="en-US" sz="1600" b="1"/>
              <a:t>Steps in Submitting Manual Requisitions for Approval</a:t>
            </a:r>
            <a:endParaRPr/>
          </a:p>
          <a:p>
            <a:pPr marL="0" lvl="0" indent="0" algn="ctr" rtl="0">
              <a:lnSpc>
                <a:spcPct val="90000"/>
              </a:lnSpc>
              <a:spcBef>
                <a:spcPts val="0"/>
              </a:spcBef>
              <a:spcAft>
                <a:spcPts val="0"/>
              </a:spcAft>
              <a:buSzPts val="1440"/>
              <a:buNone/>
            </a:pPr>
            <a:endParaRPr sz="1600" b="1"/>
          </a:p>
          <a:p>
            <a:pPr marL="0" lvl="0" indent="0" algn="ctr" rtl="0">
              <a:lnSpc>
                <a:spcPct val="90000"/>
              </a:lnSpc>
              <a:spcBef>
                <a:spcPts val="0"/>
              </a:spcBef>
              <a:spcAft>
                <a:spcPts val="0"/>
              </a:spcAft>
              <a:buSzPts val="1440"/>
              <a:buNone/>
            </a:pPr>
            <a:endParaRPr sz="1600"/>
          </a:p>
          <a:p>
            <a:pPr marL="457200" lvl="0" indent="-320040" algn="l" rtl="0">
              <a:lnSpc>
                <a:spcPct val="90000"/>
              </a:lnSpc>
              <a:spcBef>
                <a:spcPts val="1000"/>
              </a:spcBef>
              <a:spcAft>
                <a:spcPts val="0"/>
              </a:spcAft>
              <a:buSzPts val="1440"/>
              <a:buChar char="►"/>
            </a:pPr>
            <a:r>
              <a:rPr lang="en-US" sz="1800"/>
              <a:t>District end-user to request quote and enter requisition according to quote</a:t>
            </a:r>
            <a:endParaRPr/>
          </a:p>
          <a:p>
            <a:pPr marL="457200" lvl="0" indent="-320040" algn="l" rtl="0">
              <a:lnSpc>
                <a:spcPct val="90000"/>
              </a:lnSpc>
              <a:spcBef>
                <a:spcPts val="0"/>
              </a:spcBef>
              <a:spcAft>
                <a:spcPts val="0"/>
              </a:spcAft>
              <a:buSzPts val="1440"/>
              <a:buChar char="►"/>
            </a:pPr>
            <a:r>
              <a:rPr lang="en-US" sz="1800"/>
              <a:t>District end-user releases requisition for approval in Skyward</a:t>
            </a:r>
            <a:endParaRPr/>
          </a:p>
          <a:p>
            <a:pPr marL="457200" lvl="0" indent="-320040" algn="l" rtl="0">
              <a:lnSpc>
                <a:spcPct val="90000"/>
              </a:lnSpc>
              <a:spcBef>
                <a:spcPts val="0"/>
              </a:spcBef>
              <a:spcAft>
                <a:spcPts val="0"/>
              </a:spcAft>
              <a:buSzPts val="1440"/>
              <a:buChar char="►"/>
            </a:pPr>
            <a:r>
              <a:rPr lang="en-US" sz="1800"/>
              <a:t>Requisition goes to Purchasing Specialist for approval</a:t>
            </a:r>
            <a:endParaRPr/>
          </a:p>
          <a:p>
            <a:pPr marL="457200" lvl="0" indent="-320040" algn="l" rtl="0">
              <a:lnSpc>
                <a:spcPct val="90000"/>
              </a:lnSpc>
              <a:spcBef>
                <a:spcPts val="0"/>
              </a:spcBef>
              <a:spcAft>
                <a:spcPts val="0"/>
              </a:spcAft>
              <a:buSzPts val="1440"/>
              <a:buChar char="►"/>
            </a:pPr>
            <a:r>
              <a:rPr lang="en-US" sz="1800"/>
              <a:t>Requisition then goes to budget owner(s) for approval</a:t>
            </a:r>
            <a:endParaRPr/>
          </a:p>
          <a:p>
            <a:pPr marL="457200" lvl="0" indent="-320040" algn="l" rtl="0">
              <a:lnSpc>
                <a:spcPct val="90000"/>
              </a:lnSpc>
              <a:spcBef>
                <a:spcPts val="0"/>
              </a:spcBef>
              <a:spcAft>
                <a:spcPts val="0"/>
              </a:spcAft>
              <a:buSzPts val="1440"/>
              <a:buChar char="►"/>
            </a:pPr>
            <a:r>
              <a:rPr lang="en-US" sz="1800"/>
              <a:t>Requisition then goes to Director of Purchasing for approval</a:t>
            </a:r>
            <a:endParaRPr/>
          </a:p>
          <a:p>
            <a:pPr marL="457200" lvl="0" indent="-320040" algn="l" rtl="0">
              <a:lnSpc>
                <a:spcPct val="90000"/>
              </a:lnSpc>
              <a:spcBef>
                <a:spcPts val="0"/>
              </a:spcBef>
              <a:spcAft>
                <a:spcPts val="0"/>
              </a:spcAft>
              <a:buSzPts val="1440"/>
              <a:buChar char="►"/>
            </a:pPr>
            <a:r>
              <a:rPr lang="en-US" sz="1800"/>
              <a:t>After final approval, purchase order is then batched to complete the approval process</a:t>
            </a:r>
            <a:endParaRPr/>
          </a:p>
          <a:p>
            <a:pPr marL="342900" lvl="0" indent="-251459" algn="l" rtl="0">
              <a:lnSpc>
                <a:spcPct val="90000"/>
              </a:lnSpc>
              <a:spcBef>
                <a:spcPts val="1000"/>
              </a:spcBef>
              <a:spcAft>
                <a:spcPts val="0"/>
              </a:spcAft>
              <a:buSzPts val="1440"/>
              <a:buNone/>
            </a:pPr>
            <a:endParaRPr sz="1800"/>
          </a:p>
          <a:p>
            <a:pPr marL="342900" lvl="0" indent="-251459" algn="l" rtl="0">
              <a:lnSpc>
                <a:spcPct val="90000"/>
              </a:lnSpc>
              <a:spcBef>
                <a:spcPts val="1000"/>
              </a:spcBef>
              <a:spcAft>
                <a:spcPts val="0"/>
              </a:spcAft>
              <a:buSzPts val="1440"/>
              <a:buNone/>
            </a:pPr>
            <a:r>
              <a:rPr lang="en-US" sz="1800"/>
              <a:t>**</a:t>
            </a:r>
            <a:r>
              <a:rPr lang="en-US" sz="1800" b="1"/>
              <a:t>Please note that if vendor processed PO’s are set up to be sent directly to vendor once batched, Skyward will send those PO’s directly to the vendor so that Secretaries will not have to forward those orders. However, if vendor is not set up to send all processed PO’s directly to vendor, once the order is batched, the secretary will need to send copy of PO to the vendor</a:t>
            </a:r>
            <a:r>
              <a:rPr lang="en-US" sz="1800"/>
              <a:t>**</a:t>
            </a:r>
            <a:endParaRPr/>
          </a:p>
          <a:p>
            <a:pPr marL="457200" marR="0" lvl="0" indent="-228600" algn="l" rtl="0">
              <a:lnSpc>
                <a:spcPct val="90000"/>
              </a:lnSpc>
              <a:spcBef>
                <a:spcPts val="1000"/>
              </a:spcBef>
              <a:spcAft>
                <a:spcPts val="0"/>
              </a:spcAft>
              <a:buClr>
                <a:schemeClr val="dk1"/>
              </a:buClr>
              <a:buSzPts val="2800"/>
              <a:buFont typeface="Arial"/>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4"/>
          <p:cNvSpPr txBox="1">
            <a:spLocks noGrp="1"/>
          </p:cNvSpPr>
          <p:nvPr>
            <p:ph type="title"/>
          </p:nvPr>
        </p:nvSpPr>
        <p:spPr>
          <a:xfrm>
            <a:off x="643128" y="210949"/>
            <a:ext cx="8537448" cy="77628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t>Purchasing Cont’d. </a:t>
            </a:r>
            <a:endParaRPr/>
          </a:p>
        </p:txBody>
      </p:sp>
      <p:sp>
        <p:nvSpPr>
          <p:cNvPr id="120" name="Google Shape;120;p14"/>
          <p:cNvSpPr txBox="1">
            <a:spLocks noGrp="1"/>
          </p:cNvSpPr>
          <p:nvPr>
            <p:ph type="body" idx="1"/>
          </p:nvPr>
        </p:nvSpPr>
        <p:spPr>
          <a:xfrm>
            <a:off x="643128" y="1350980"/>
            <a:ext cx="10890504" cy="4924692"/>
          </a:xfrm>
          <a:prstGeom prst="rect">
            <a:avLst/>
          </a:prstGeom>
          <a:noFill/>
          <a:ln>
            <a:noFill/>
          </a:ln>
        </p:spPr>
        <p:txBody>
          <a:bodyPr spcFirstLastPara="1" wrap="square" lIns="91425" tIns="45700" rIns="91425" bIns="45700" anchor="t" anchorCtr="0">
            <a:noAutofit/>
          </a:bodyPr>
          <a:lstStyle/>
          <a:p>
            <a:pPr marL="457200" lvl="0" indent="-320040" algn="l" rtl="0">
              <a:lnSpc>
                <a:spcPct val="90000"/>
              </a:lnSpc>
              <a:spcBef>
                <a:spcPts val="1000"/>
              </a:spcBef>
              <a:spcAft>
                <a:spcPts val="0"/>
              </a:spcAft>
              <a:buSzPts val="1440"/>
              <a:buChar char="►"/>
            </a:pPr>
            <a:r>
              <a:rPr lang="en-US" sz="2000"/>
              <a:t>Go to “Purchasing” in Skyward and select “Requisitions”</a:t>
            </a:r>
            <a:endParaRPr/>
          </a:p>
          <a:p>
            <a:pPr marL="457200" lvl="0" indent="-320040" algn="l" rtl="0">
              <a:lnSpc>
                <a:spcPct val="90000"/>
              </a:lnSpc>
              <a:spcBef>
                <a:spcPts val="0"/>
              </a:spcBef>
              <a:spcAft>
                <a:spcPts val="0"/>
              </a:spcAft>
              <a:buSzPts val="1440"/>
              <a:buChar char="►"/>
            </a:pPr>
            <a:r>
              <a:rPr lang="en-US" sz="2000"/>
              <a:t>Click on “Add from online catalog”</a:t>
            </a:r>
            <a:endParaRPr/>
          </a:p>
          <a:p>
            <a:pPr marL="457200" lvl="0" indent="-320040" algn="l" rtl="0">
              <a:lnSpc>
                <a:spcPct val="90000"/>
              </a:lnSpc>
              <a:spcBef>
                <a:spcPts val="0"/>
              </a:spcBef>
              <a:spcAft>
                <a:spcPts val="0"/>
              </a:spcAft>
              <a:buSzPts val="1440"/>
              <a:buChar char="►"/>
            </a:pPr>
            <a:r>
              <a:rPr lang="en-US" sz="2000"/>
              <a:t>Select vendor that you need to shop from</a:t>
            </a:r>
            <a:endParaRPr/>
          </a:p>
          <a:p>
            <a:pPr marL="457200" lvl="0" indent="-320040" algn="l" rtl="0">
              <a:lnSpc>
                <a:spcPct val="90000"/>
              </a:lnSpc>
              <a:spcBef>
                <a:spcPts val="0"/>
              </a:spcBef>
              <a:spcAft>
                <a:spcPts val="0"/>
              </a:spcAft>
              <a:buSzPts val="1440"/>
              <a:buChar char="►"/>
            </a:pPr>
            <a:r>
              <a:rPr lang="en-US" sz="2000"/>
              <a:t>Verify your campus/department location is correct and then enter description of purchase</a:t>
            </a:r>
            <a:endParaRPr/>
          </a:p>
          <a:p>
            <a:pPr marL="457200" lvl="0" indent="-320040" algn="l" rtl="0">
              <a:lnSpc>
                <a:spcPct val="90000"/>
              </a:lnSpc>
              <a:spcBef>
                <a:spcPts val="0"/>
              </a:spcBef>
              <a:spcAft>
                <a:spcPts val="0"/>
              </a:spcAft>
              <a:buSzPts val="1440"/>
              <a:buChar char="►"/>
            </a:pPr>
            <a:r>
              <a:rPr lang="en-US" sz="2000"/>
              <a:t>Verify your “Ship-to” address is correct and then select “Save &amp; Add Detail” button on top right</a:t>
            </a:r>
            <a:endParaRPr/>
          </a:p>
          <a:p>
            <a:pPr marL="457200" lvl="0" indent="-320040" algn="l" rtl="0">
              <a:lnSpc>
                <a:spcPct val="90000"/>
              </a:lnSpc>
              <a:spcBef>
                <a:spcPts val="0"/>
              </a:spcBef>
              <a:spcAft>
                <a:spcPts val="0"/>
              </a:spcAft>
              <a:buSzPts val="1440"/>
              <a:buChar char="►"/>
            </a:pPr>
            <a:r>
              <a:rPr lang="en-US" sz="2000"/>
              <a:t>Locate items needed and add to cart</a:t>
            </a:r>
            <a:endParaRPr/>
          </a:p>
          <a:p>
            <a:pPr marL="457200" lvl="0" indent="-320040" algn="l" rtl="0">
              <a:lnSpc>
                <a:spcPct val="90000"/>
              </a:lnSpc>
              <a:spcBef>
                <a:spcPts val="0"/>
              </a:spcBef>
              <a:spcAft>
                <a:spcPts val="0"/>
              </a:spcAft>
              <a:buSzPts val="1440"/>
              <a:buChar char="►"/>
            </a:pPr>
            <a:r>
              <a:rPr lang="en-US" sz="2000"/>
              <a:t>Once done shopping, submit cart</a:t>
            </a:r>
            <a:endParaRPr/>
          </a:p>
          <a:p>
            <a:pPr marL="457200" lvl="0" indent="-320040" algn="l" rtl="0">
              <a:lnSpc>
                <a:spcPct val="90000"/>
              </a:lnSpc>
              <a:spcBef>
                <a:spcPts val="0"/>
              </a:spcBef>
              <a:spcAft>
                <a:spcPts val="0"/>
              </a:spcAft>
              <a:buSzPts val="1440"/>
              <a:buChar char="►"/>
            </a:pPr>
            <a:r>
              <a:rPr lang="en-US" sz="2000"/>
              <a:t>Requisition will then go back to Skyward so that you can add your budget number(s)</a:t>
            </a:r>
            <a:endParaRPr/>
          </a:p>
          <a:p>
            <a:pPr marL="457200" lvl="0" indent="-320040" algn="l" rtl="0">
              <a:lnSpc>
                <a:spcPct val="90000"/>
              </a:lnSpc>
              <a:spcBef>
                <a:spcPts val="0"/>
              </a:spcBef>
              <a:spcAft>
                <a:spcPts val="0"/>
              </a:spcAft>
              <a:buSzPts val="1440"/>
              <a:buChar char="►"/>
            </a:pPr>
            <a:r>
              <a:rPr lang="en-US" sz="2000"/>
              <a:t>Release order for approval</a:t>
            </a:r>
            <a:endParaRPr/>
          </a:p>
          <a:p>
            <a:pPr marL="0" lvl="0" indent="0" algn="l" rtl="0">
              <a:lnSpc>
                <a:spcPct val="90000"/>
              </a:lnSpc>
              <a:spcBef>
                <a:spcPts val="1000"/>
              </a:spcBef>
              <a:spcAft>
                <a:spcPts val="0"/>
              </a:spcAft>
              <a:buSzPts val="1440"/>
              <a:buNone/>
            </a:pPr>
            <a:r>
              <a:rPr lang="en-US" sz="2000"/>
              <a:t>**</a:t>
            </a:r>
            <a:r>
              <a:rPr lang="en-US" sz="2000" b="1"/>
              <a:t>Once all approvals have been provided and orders have been batched, all Ecommerce orders are sent directly to the vendor from Skyward. So secretaries do not need to send copies of ecommerce orders to vendors.</a:t>
            </a:r>
            <a:r>
              <a:rPr lang="en-US" sz="2000"/>
              <a:t>**</a:t>
            </a:r>
            <a:endParaRPr/>
          </a:p>
          <a:p>
            <a:pPr marL="457200" marR="0" lvl="0" indent="-228600" algn="l" rtl="0">
              <a:lnSpc>
                <a:spcPct val="90000"/>
              </a:lnSpc>
              <a:spcBef>
                <a:spcPts val="1000"/>
              </a:spcBef>
              <a:spcAft>
                <a:spcPts val="0"/>
              </a:spcAft>
              <a:buClr>
                <a:schemeClr val="dk1"/>
              </a:buClr>
              <a:buSzPts val="2800"/>
              <a:buFont typeface="Arial"/>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5"/>
          <p:cNvSpPr txBox="1">
            <a:spLocks noGrp="1"/>
          </p:cNvSpPr>
          <p:nvPr>
            <p:ph type="title"/>
          </p:nvPr>
        </p:nvSpPr>
        <p:spPr>
          <a:xfrm>
            <a:off x="643128" y="96819"/>
            <a:ext cx="8537448" cy="89041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600"/>
              <a:t>Purchasing Cont’d. ( Using Ecommerce Step #1)</a:t>
            </a:r>
            <a:endParaRPr/>
          </a:p>
        </p:txBody>
      </p:sp>
      <p:sp>
        <p:nvSpPr>
          <p:cNvPr id="126" name="Google Shape;126;p15"/>
          <p:cNvSpPr txBox="1">
            <a:spLocks noGrp="1"/>
          </p:cNvSpPr>
          <p:nvPr>
            <p:ph type="body" idx="1"/>
          </p:nvPr>
        </p:nvSpPr>
        <p:spPr>
          <a:xfrm>
            <a:off x="643128" y="1350980"/>
            <a:ext cx="10890504" cy="4924692"/>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2800"/>
              <a:buFont typeface="Arial"/>
              <a:buNone/>
            </a:pPr>
            <a:endParaRPr/>
          </a:p>
        </p:txBody>
      </p:sp>
      <p:pic>
        <p:nvPicPr>
          <p:cNvPr id="127" name="Google Shape;127;p15"/>
          <p:cNvPicPr preferRelativeResize="0"/>
          <p:nvPr/>
        </p:nvPicPr>
        <p:blipFill rotWithShape="1">
          <a:blip r:embed="rId3">
            <a:alphaModFix/>
          </a:blip>
          <a:srcRect/>
          <a:stretch/>
        </p:blipFill>
        <p:spPr>
          <a:xfrm>
            <a:off x="838200" y="1300294"/>
            <a:ext cx="10407977" cy="497537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6"/>
          <p:cNvSpPr txBox="1">
            <a:spLocks noGrp="1"/>
          </p:cNvSpPr>
          <p:nvPr>
            <p:ph type="title"/>
          </p:nvPr>
        </p:nvSpPr>
        <p:spPr>
          <a:xfrm>
            <a:off x="643128" y="126362"/>
            <a:ext cx="8537448" cy="91193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600"/>
              <a:t>Purchasing Cont’d. ( Using Ecommerce Step #2)</a:t>
            </a:r>
            <a:endParaRPr/>
          </a:p>
        </p:txBody>
      </p:sp>
      <p:sp>
        <p:nvSpPr>
          <p:cNvPr id="133" name="Google Shape;133;p16"/>
          <p:cNvSpPr txBox="1">
            <a:spLocks noGrp="1"/>
          </p:cNvSpPr>
          <p:nvPr>
            <p:ph type="body" idx="1"/>
          </p:nvPr>
        </p:nvSpPr>
        <p:spPr>
          <a:xfrm>
            <a:off x="643128" y="1350980"/>
            <a:ext cx="10890504" cy="4924692"/>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2800"/>
              <a:buFont typeface="Arial"/>
              <a:buNone/>
            </a:pPr>
            <a:endParaRPr/>
          </a:p>
        </p:txBody>
      </p:sp>
      <p:pic>
        <p:nvPicPr>
          <p:cNvPr id="134" name="Google Shape;134;p16"/>
          <p:cNvPicPr preferRelativeResize="0"/>
          <p:nvPr/>
        </p:nvPicPr>
        <p:blipFill rotWithShape="1">
          <a:blip r:embed="rId3">
            <a:alphaModFix/>
          </a:blip>
          <a:srcRect/>
          <a:stretch/>
        </p:blipFill>
        <p:spPr>
          <a:xfrm>
            <a:off x="871040" y="1237129"/>
            <a:ext cx="10434679" cy="503854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7"/>
          <p:cNvSpPr txBox="1">
            <a:spLocks noGrp="1"/>
          </p:cNvSpPr>
          <p:nvPr>
            <p:ph type="title"/>
          </p:nvPr>
        </p:nvSpPr>
        <p:spPr>
          <a:xfrm>
            <a:off x="643128" y="129092"/>
            <a:ext cx="8537448" cy="85814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t>Purchasing Cont’d. ( Using Ecommerce)</a:t>
            </a:r>
            <a:endParaRPr/>
          </a:p>
        </p:txBody>
      </p:sp>
      <p:sp>
        <p:nvSpPr>
          <p:cNvPr id="140" name="Google Shape;140;p17"/>
          <p:cNvSpPr txBox="1">
            <a:spLocks noGrp="1"/>
          </p:cNvSpPr>
          <p:nvPr>
            <p:ph type="body" idx="1"/>
          </p:nvPr>
        </p:nvSpPr>
        <p:spPr>
          <a:xfrm>
            <a:off x="643128" y="1350979"/>
            <a:ext cx="10890504" cy="5010745"/>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chemeClr val="dk1"/>
              </a:buClr>
              <a:buSzPts val="2800"/>
              <a:buChar char="•"/>
            </a:pPr>
            <a:r>
              <a:rPr lang="en-US" b="1"/>
              <a:t>Crowley ISD currently has 23 active Ecommerce vendors</a:t>
            </a:r>
            <a:endParaRPr b="1"/>
          </a:p>
        </p:txBody>
      </p:sp>
      <p:pic>
        <p:nvPicPr>
          <p:cNvPr id="141" name="Google Shape;141;p17" descr="Corporate Express"/>
          <p:cNvPicPr preferRelativeResize="0"/>
          <p:nvPr/>
        </p:nvPicPr>
        <p:blipFill rotWithShape="1">
          <a:blip r:embed="rId3">
            <a:alphaModFix/>
          </a:blip>
          <a:srcRect/>
          <a:stretch/>
        </p:blipFill>
        <p:spPr>
          <a:xfrm>
            <a:off x="883920" y="1992182"/>
            <a:ext cx="2743200" cy="571500"/>
          </a:xfrm>
          <a:prstGeom prst="rect">
            <a:avLst/>
          </a:prstGeom>
          <a:noFill/>
          <a:ln>
            <a:noFill/>
          </a:ln>
        </p:spPr>
      </p:pic>
      <p:pic>
        <p:nvPicPr>
          <p:cNvPr id="142" name="Google Shape;142;p17" descr="Lakeshore Learning"/>
          <p:cNvPicPr preferRelativeResize="0"/>
          <p:nvPr/>
        </p:nvPicPr>
        <p:blipFill rotWithShape="1">
          <a:blip r:embed="rId4">
            <a:alphaModFix/>
          </a:blip>
          <a:srcRect/>
          <a:stretch/>
        </p:blipFill>
        <p:spPr>
          <a:xfrm>
            <a:off x="883920" y="2619937"/>
            <a:ext cx="2743200" cy="571500"/>
          </a:xfrm>
          <a:prstGeom prst="rect">
            <a:avLst/>
          </a:prstGeom>
          <a:noFill/>
          <a:ln>
            <a:noFill/>
          </a:ln>
        </p:spPr>
      </p:pic>
      <p:pic>
        <p:nvPicPr>
          <p:cNvPr id="143" name="Google Shape;143;p17" descr="Grainger"/>
          <p:cNvPicPr preferRelativeResize="0"/>
          <p:nvPr/>
        </p:nvPicPr>
        <p:blipFill rotWithShape="1">
          <a:blip r:embed="rId5">
            <a:alphaModFix/>
          </a:blip>
          <a:srcRect/>
          <a:stretch/>
        </p:blipFill>
        <p:spPr>
          <a:xfrm>
            <a:off x="883920" y="3241826"/>
            <a:ext cx="2743200" cy="571500"/>
          </a:xfrm>
          <a:prstGeom prst="rect">
            <a:avLst/>
          </a:prstGeom>
          <a:noFill/>
          <a:ln>
            <a:noFill/>
          </a:ln>
        </p:spPr>
      </p:pic>
      <p:pic>
        <p:nvPicPr>
          <p:cNvPr id="144" name="Google Shape;144;p17" descr="Amazon Business"/>
          <p:cNvPicPr preferRelativeResize="0"/>
          <p:nvPr/>
        </p:nvPicPr>
        <p:blipFill rotWithShape="1">
          <a:blip r:embed="rId6">
            <a:alphaModFix/>
          </a:blip>
          <a:srcRect/>
          <a:stretch/>
        </p:blipFill>
        <p:spPr>
          <a:xfrm>
            <a:off x="883920" y="3875182"/>
            <a:ext cx="2743200" cy="571500"/>
          </a:xfrm>
          <a:prstGeom prst="rect">
            <a:avLst/>
          </a:prstGeom>
          <a:noFill/>
          <a:ln>
            <a:noFill/>
          </a:ln>
        </p:spPr>
      </p:pic>
      <p:pic>
        <p:nvPicPr>
          <p:cNvPr id="145" name="Google Shape;145;p17" descr="Dream Ranch"/>
          <p:cNvPicPr preferRelativeResize="0"/>
          <p:nvPr/>
        </p:nvPicPr>
        <p:blipFill rotWithShape="1">
          <a:blip r:embed="rId7">
            <a:alphaModFix/>
          </a:blip>
          <a:srcRect/>
          <a:stretch/>
        </p:blipFill>
        <p:spPr>
          <a:xfrm>
            <a:off x="883920" y="4508538"/>
            <a:ext cx="2743200" cy="571500"/>
          </a:xfrm>
          <a:prstGeom prst="rect">
            <a:avLst/>
          </a:prstGeom>
          <a:noFill/>
          <a:ln>
            <a:noFill/>
          </a:ln>
        </p:spPr>
      </p:pic>
      <p:pic>
        <p:nvPicPr>
          <p:cNvPr id="146" name="Google Shape;146;p17" descr="Martin's Office Supply"/>
          <p:cNvPicPr preferRelativeResize="0"/>
          <p:nvPr/>
        </p:nvPicPr>
        <p:blipFill rotWithShape="1">
          <a:blip r:embed="rId8">
            <a:alphaModFix/>
          </a:blip>
          <a:srcRect/>
          <a:stretch/>
        </p:blipFill>
        <p:spPr>
          <a:xfrm>
            <a:off x="883920" y="5141894"/>
            <a:ext cx="2743200" cy="571500"/>
          </a:xfrm>
          <a:prstGeom prst="rect">
            <a:avLst/>
          </a:prstGeom>
          <a:noFill/>
          <a:ln>
            <a:noFill/>
          </a:ln>
        </p:spPr>
      </p:pic>
      <p:pic>
        <p:nvPicPr>
          <p:cNvPr id="147" name="Google Shape;147;p17" descr="Discount School Supply"/>
          <p:cNvPicPr preferRelativeResize="0"/>
          <p:nvPr/>
        </p:nvPicPr>
        <p:blipFill rotWithShape="1">
          <a:blip r:embed="rId9">
            <a:alphaModFix/>
          </a:blip>
          <a:srcRect/>
          <a:stretch/>
        </p:blipFill>
        <p:spPr>
          <a:xfrm>
            <a:off x="883920" y="5740124"/>
            <a:ext cx="2743200" cy="571500"/>
          </a:xfrm>
          <a:prstGeom prst="rect">
            <a:avLst/>
          </a:prstGeom>
          <a:noFill/>
          <a:ln>
            <a:noFill/>
          </a:ln>
        </p:spPr>
      </p:pic>
      <p:pic>
        <p:nvPicPr>
          <p:cNvPr id="148" name="Google Shape;148;p17" descr="The ODP Corporation"/>
          <p:cNvPicPr preferRelativeResize="0"/>
          <p:nvPr/>
        </p:nvPicPr>
        <p:blipFill rotWithShape="1">
          <a:blip r:embed="rId10">
            <a:alphaModFix/>
          </a:blip>
          <a:srcRect/>
          <a:stretch/>
        </p:blipFill>
        <p:spPr>
          <a:xfrm>
            <a:off x="3666192" y="1992182"/>
            <a:ext cx="2743200" cy="571500"/>
          </a:xfrm>
          <a:prstGeom prst="rect">
            <a:avLst/>
          </a:prstGeom>
          <a:noFill/>
          <a:ln>
            <a:noFill/>
          </a:ln>
        </p:spPr>
      </p:pic>
      <p:pic>
        <p:nvPicPr>
          <p:cNvPr id="149" name="Google Shape;149;p17" descr="Quill"/>
          <p:cNvPicPr preferRelativeResize="0"/>
          <p:nvPr/>
        </p:nvPicPr>
        <p:blipFill rotWithShape="1">
          <a:blip r:embed="rId11">
            <a:alphaModFix/>
          </a:blip>
          <a:srcRect/>
          <a:stretch/>
        </p:blipFill>
        <p:spPr>
          <a:xfrm>
            <a:off x="3666192" y="2624606"/>
            <a:ext cx="2743200" cy="571500"/>
          </a:xfrm>
          <a:prstGeom prst="rect">
            <a:avLst/>
          </a:prstGeom>
          <a:noFill/>
          <a:ln>
            <a:noFill/>
          </a:ln>
        </p:spPr>
      </p:pic>
      <p:pic>
        <p:nvPicPr>
          <p:cNvPr id="150" name="Google Shape;150;p17" descr="Liberty Office Products"/>
          <p:cNvPicPr preferRelativeResize="0"/>
          <p:nvPr/>
        </p:nvPicPr>
        <p:blipFill rotWithShape="1">
          <a:blip r:embed="rId12">
            <a:alphaModFix/>
          </a:blip>
          <a:srcRect/>
          <a:stretch/>
        </p:blipFill>
        <p:spPr>
          <a:xfrm>
            <a:off x="3657227" y="3241826"/>
            <a:ext cx="2743200" cy="571500"/>
          </a:xfrm>
          <a:prstGeom prst="rect">
            <a:avLst/>
          </a:prstGeom>
          <a:noFill/>
          <a:ln>
            <a:noFill/>
          </a:ln>
        </p:spPr>
      </p:pic>
      <p:pic>
        <p:nvPicPr>
          <p:cNvPr id="151" name="Google Shape;151;p17" descr="The Home Depot Pro"/>
          <p:cNvPicPr preferRelativeResize="0"/>
          <p:nvPr/>
        </p:nvPicPr>
        <p:blipFill rotWithShape="1">
          <a:blip r:embed="rId13">
            <a:alphaModFix/>
          </a:blip>
          <a:srcRect/>
          <a:stretch/>
        </p:blipFill>
        <p:spPr>
          <a:xfrm>
            <a:off x="3666192" y="3861158"/>
            <a:ext cx="2743200" cy="571500"/>
          </a:xfrm>
          <a:prstGeom prst="rect">
            <a:avLst/>
          </a:prstGeom>
          <a:noFill/>
          <a:ln>
            <a:noFill/>
          </a:ln>
        </p:spPr>
      </p:pic>
      <p:pic>
        <p:nvPicPr>
          <p:cNvPr id="152" name="Google Shape;152;p17" descr="Challenge"/>
          <p:cNvPicPr preferRelativeResize="0"/>
          <p:nvPr/>
        </p:nvPicPr>
        <p:blipFill rotWithShape="1">
          <a:blip r:embed="rId14">
            <a:alphaModFix/>
          </a:blip>
          <a:srcRect/>
          <a:stretch/>
        </p:blipFill>
        <p:spPr>
          <a:xfrm>
            <a:off x="3666192" y="4488365"/>
            <a:ext cx="2743200" cy="591673"/>
          </a:xfrm>
          <a:prstGeom prst="rect">
            <a:avLst/>
          </a:prstGeom>
          <a:noFill/>
          <a:ln>
            <a:noFill/>
          </a:ln>
        </p:spPr>
      </p:pic>
      <p:pic>
        <p:nvPicPr>
          <p:cNvPr id="153" name="Google Shape;153;p17" descr="Really Good Stuff"/>
          <p:cNvPicPr preferRelativeResize="0"/>
          <p:nvPr/>
        </p:nvPicPr>
        <p:blipFill rotWithShape="1">
          <a:blip r:embed="rId15">
            <a:alphaModFix/>
          </a:blip>
          <a:srcRect/>
          <a:stretch/>
        </p:blipFill>
        <p:spPr>
          <a:xfrm>
            <a:off x="3666192" y="5158033"/>
            <a:ext cx="2743200" cy="571500"/>
          </a:xfrm>
          <a:prstGeom prst="rect">
            <a:avLst/>
          </a:prstGeom>
          <a:noFill/>
          <a:ln>
            <a:noFill/>
          </a:ln>
        </p:spPr>
      </p:pic>
      <p:pic>
        <p:nvPicPr>
          <p:cNvPr id="154" name="Google Shape;154;p17" descr="Lowe's PRO"/>
          <p:cNvPicPr preferRelativeResize="0"/>
          <p:nvPr/>
        </p:nvPicPr>
        <p:blipFill rotWithShape="1">
          <a:blip r:embed="rId16">
            <a:alphaModFix/>
          </a:blip>
          <a:srcRect/>
          <a:stretch/>
        </p:blipFill>
        <p:spPr>
          <a:xfrm>
            <a:off x="3666192" y="5759879"/>
            <a:ext cx="2743200" cy="571500"/>
          </a:xfrm>
          <a:prstGeom prst="rect">
            <a:avLst/>
          </a:prstGeom>
          <a:noFill/>
          <a:ln>
            <a:noFill/>
          </a:ln>
        </p:spPr>
      </p:pic>
      <p:pic>
        <p:nvPicPr>
          <p:cNvPr id="155" name="Google Shape;155;p17" descr="Nasco"/>
          <p:cNvPicPr preferRelativeResize="0"/>
          <p:nvPr/>
        </p:nvPicPr>
        <p:blipFill rotWithShape="1">
          <a:blip r:embed="rId17">
            <a:alphaModFix/>
          </a:blip>
          <a:srcRect/>
          <a:stretch/>
        </p:blipFill>
        <p:spPr>
          <a:xfrm>
            <a:off x="6448464" y="1989327"/>
            <a:ext cx="2743200" cy="571500"/>
          </a:xfrm>
          <a:prstGeom prst="rect">
            <a:avLst/>
          </a:prstGeom>
          <a:noFill/>
          <a:ln>
            <a:noFill/>
          </a:ln>
        </p:spPr>
      </p:pic>
      <p:pic>
        <p:nvPicPr>
          <p:cNvPr id="156" name="Google Shape;156;p17" descr="Officewise Furniture &amp; Supply"/>
          <p:cNvPicPr preferRelativeResize="0"/>
          <p:nvPr/>
        </p:nvPicPr>
        <p:blipFill rotWithShape="1">
          <a:blip r:embed="rId18">
            <a:alphaModFix/>
          </a:blip>
          <a:srcRect/>
          <a:stretch/>
        </p:blipFill>
        <p:spPr>
          <a:xfrm>
            <a:off x="6448464" y="2619937"/>
            <a:ext cx="2743200" cy="571500"/>
          </a:xfrm>
          <a:prstGeom prst="rect">
            <a:avLst/>
          </a:prstGeom>
          <a:noFill/>
          <a:ln>
            <a:noFill/>
          </a:ln>
        </p:spPr>
      </p:pic>
      <p:pic>
        <p:nvPicPr>
          <p:cNvPr id="157" name="Google Shape;157;p17" descr="CDW-G"/>
          <p:cNvPicPr preferRelativeResize="0"/>
          <p:nvPr/>
        </p:nvPicPr>
        <p:blipFill rotWithShape="1">
          <a:blip r:embed="rId19">
            <a:alphaModFix/>
          </a:blip>
          <a:srcRect/>
          <a:stretch/>
        </p:blipFill>
        <p:spPr>
          <a:xfrm>
            <a:off x="6448464" y="3226342"/>
            <a:ext cx="2743200" cy="571500"/>
          </a:xfrm>
          <a:prstGeom prst="rect">
            <a:avLst/>
          </a:prstGeom>
          <a:noFill/>
          <a:ln>
            <a:noFill/>
          </a:ln>
        </p:spPr>
      </p:pic>
      <p:pic>
        <p:nvPicPr>
          <p:cNvPr id="158" name="Google Shape;158;p17" descr="Best Buy"/>
          <p:cNvPicPr preferRelativeResize="0"/>
          <p:nvPr/>
        </p:nvPicPr>
        <p:blipFill rotWithShape="1">
          <a:blip r:embed="rId20">
            <a:alphaModFix/>
          </a:blip>
          <a:srcRect/>
          <a:stretch/>
        </p:blipFill>
        <p:spPr>
          <a:xfrm>
            <a:off x="6456683" y="3855278"/>
            <a:ext cx="2743200" cy="571500"/>
          </a:xfrm>
          <a:prstGeom prst="rect">
            <a:avLst/>
          </a:prstGeom>
          <a:noFill/>
          <a:ln>
            <a:noFill/>
          </a:ln>
        </p:spPr>
      </p:pic>
      <p:pic>
        <p:nvPicPr>
          <p:cNvPr id="159" name="Google Shape;159;p17" descr="School Health"/>
          <p:cNvPicPr preferRelativeResize="0"/>
          <p:nvPr/>
        </p:nvPicPr>
        <p:blipFill rotWithShape="1">
          <a:blip r:embed="rId21">
            <a:alphaModFix/>
          </a:blip>
          <a:srcRect/>
          <a:stretch/>
        </p:blipFill>
        <p:spPr>
          <a:xfrm>
            <a:off x="6456683" y="4498451"/>
            <a:ext cx="2743200" cy="571500"/>
          </a:xfrm>
          <a:prstGeom prst="rect">
            <a:avLst/>
          </a:prstGeom>
          <a:noFill/>
          <a:ln>
            <a:noFill/>
          </a:ln>
        </p:spPr>
      </p:pic>
      <p:pic>
        <p:nvPicPr>
          <p:cNvPr id="160" name="Google Shape;160;p17" descr="Kaplan"/>
          <p:cNvPicPr preferRelativeResize="0"/>
          <p:nvPr/>
        </p:nvPicPr>
        <p:blipFill rotWithShape="1">
          <a:blip r:embed="rId22">
            <a:alphaModFix/>
          </a:blip>
          <a:srcRect/>
          <a:stretch/>
        </p:blipFill>
        <p:spPr>
          <a:xfrm>
            <a:off x="6456683" y="5130290"/>
            <a:ext cx="2743200" cy="571500"/>
          </a:xfrm>
          <a:prstGeom prst="rect">
            <a:avLst/>
          </a:prstGeom>
          <a:noFill/>
          <a:ln>
            <a:noFill/>
          </a:ln>
        </p:spPr>
      </p:pic>
      <p:pic>
        <p:nvPicPr>
          <p:cNvPr id="161" name="Google Shape;161;p17" descr="B&amp;H Photo, Video, &amp; Pro Audio"/>
          <p:cNvPicPr preferRelativeResize="0"/>
          <p:nvPr/>
        </p:nvPicPr>
        <p:blipFill rotWithShape="1">
          <a:blip r:embed="rId23">
            <a:alphaModFix/>
          </a:blip>
          <a:srcRect/>
          <a:stretch/>
        </p:blipFill>
        <p:spPr>
          <a:xfrm>
            <a:off x="6471607" y="5748119"/>
            <a:ext cx="2743200" cy="571500"/>
          </a:xfrm>
          <a:prstGeom prst="rect">
            <a:avLst/>
          </a:prstGeom>
          <a:noFill/>
          <a:ln>
            <a:noFill/>
          </a:ln>
        </p:spPr>
      </p:pic>
      <p:pic>
        <p:nvPicPr>
          <p:cNvPr id="162" name="Google Shape;162;p17" descr="Barnes &amp; Noble"/>
          <p:cNvPicPr preferRelativeResize="0"/>
          <p:nvPr/>
        </p:nvPicPr>
        <p:blipFill rotWithShape="1">
          <a:blip r:embed="rId24">
            <a:alphaModFix/>
          </a:blip>
          <a:srcRect/>
          <a:stretch/>
        </p:blipFill>
        <p:spPr>
          <a:xfrm>
            <a:off x="9269808" y="1989327"/>
            <a:ext cx="2743200" cy="571500"/>
          </a:xfrm>
          <a:prstGeom prst="rect">
            <a:avLst/>
          </a:prstGeom>
          <a:noFill/>
          <a:ln>
            <a:noFill/>
          </a:ln>
        </p:spPr>
      </p:pic>
      <p:pic>
        <p:nvPicPr>
          <p:cNvPr id="163" name="Google Shape;163;p17" descr="School Specialty"/>
          <p:cNvPicPr preferRelativeResize="0"/>
          <p:nvPr/>
        </p:nvPicPr>
        <p:blipFill rotWithShape="1">
          <a:blip r:embed="rId25">
            <a:alphaModFix/>
          </a:blip>
          <a:srcRect/>
          <a:stretch/>
        </p:blipFill>
        <p:spPr>
          <a:xfrm>
            <a:off x="9269808" y="2646500"/>
            <a:ext cx="2743200" cy="571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8"/>
          <p:cNvSpPr txBox="1">
            <a:spLocks noGrp="1"/>
          </p:cNvSpPr>
          <p:nvPr>
            <p:ph type="title"/>
          </p:nvPr>
        </p:nvSpPr>
        <p:spPr>
          <a:xfrm>
            <a:off x="643128" y="210949"/>
            <a:ext cx="8537448" cy="77628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3600"/>
              <a:t>Purchasing Cont’d. ( Using Ecommerce Step #3)</a:t>
            </a:r>
            <a:endParaRPr/>
          </a:p>
        </p:txBody>
      </p:sp>
      <p:sp>
        <p:nvSpPr>
          <p:cNvPr id="169" name="Google Shape;169;p18"/>
          <p:cNvSpPr txBox="1">
            <a:spLocks noGrp="1"/>
          </p:cNvSpPr>
          <p:nvPr>
            <p:ph type="body" idx="1"/>
          </p:nvPr>
        </p:nvSpPr>
        <p:spPr>
          <a:xfrm>
            <a:off x="643128" y="1350980"/>
            <a:ext cx="10890504" cy="4924692"/>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2800"/>
              <a:buFont typeface="Arial"/>
              <a:buNone/>
            </a:pPr>
            <a:endParaRPr/>
          </a:p>
        </p:txBody>
      </p:sp>
      <p:pic>
        <p:nvPicPr>
          <p:cNvPr id="170" name="Google Shape;170;p18"/>
          <p:cNvPicPr preferRelativeResize="0"/>
          <p:nvPr/>
        </p:nvPicPr>
        <p:blipFill rotWithShape="1">
          <a:blip r:embed="rId3">
            <a:alphaModFix/>
          </a:blip>
          <a:srcRect/>
          <a:stretch/>
        </p:blipFill>
        <p:spPr>
          <a:xfrm>
            <a:off x="838200" y="1374756"/>
            <a:ext cx="10515599" cy="4877130"/>
          </a:xfrm>
          <a:prstGeom prst="rect">
            <a:avLst/>
          </a:prstGeom>
          <a:noFill/>
          <a:ln>
            <a:noFill/>
          </a:ln>
        </p:spPr>
      </p:pic>
      <p:cxnSp>
        <p:nvCxnSpPr>
          <p:cNvPr id="171" name="Google Shape;171;p18"/>
          <p:cNvCxnSpPr/>
          <p:nvPr/>
        </p:nvCxnSpPr>
        <p:spPr>
          <a:xfrm rot="10800000" flipH="1">
            <a:off x="9810974" y="2474259"/>
            <a:ext cx="333487" cy="419548"/>
          </a:xfrm>
          <a:prstGeom prst="straightConnector1">
            <a:avLst/>
          </a:prstGeom>
          <a:noFill/>
          <a:ln w="9525" cap="flat" cmpd="sng">
            <a:solidFill>
              <a:srgbClr val="FF0000"/>
            </a:solidFill>
            <a:prstDash val="solid"/>
            <a:round/>
            <a:headEnd type="none" w="sm" len="sm"/>
            <a:tailEnd type="triangle" w="med" len="med"/>
          </a:ln>
        </p:spPr>
      </p:cxnSp>
      <p:sp>
        <p:nvSpPr>
          <p:cNvPr id="172" name="Google Shape;172;p18"/>
          <p:cNvSpPr/>
          <p:nvPr/>
        </p:nvSpPr>
        <p:spPr>
          <a:xfrm>
            <a:off x="1253275" y="4137850"/>
            <a:ext cx="746700" cy="690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8"/>
          <p:cNvSpPr/>
          <p:nvPr/>
        </p:nvSpPr>
        <p:spPr>
          <a:xfrm>
            <a:off x="1218800" y="2667400"/>
            <a:ext cx="287100" cy="690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8"/>
          <p:cNvSpPr/>
          <p:nvPr/>
        </p:nvSpPr>
        <p:spPr>
          <a:xfrm>
            <a:off x="1046500" y="4493975"/>
            <a:ext cx="333600" cy="231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9"/>
          <p:cNvSpPr txBox="1">
            <a:spLocks noGrp="1"/>
          </p:cNvSpPr>
          <p:nvPr>
            <p:ph type="title"/>
          </p:nvPr>
        </p:nvSpPr>
        <p:spPr>
          <a:xfrm>
            <a:off x="643128" y="210949"/>
            <a:ext cx="8537448" cy="77628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t>Purchasing Cont’d. ( Using Ecommerce Step #4)</a:t>
            </a:r>
            <a:endParaRPr/>
          </a:p>
        </p:txBody>
      </p:sp>
      <p:sp>
        <p:nvSpPr>
          <p:cNvPr id="180" name="Google Shape;180;p19"/>
          <p:cNvSpPr txBox="1">
            <a:spLocks noGrp="1"/>
          </p:cNvSpPr>
          <p:nvPr>
            <p:ph type="body" idx="1"/>
          </p:nvPr>
        </p:nvSpPr>
        <p:spPr>
          <a:xfrm>
            <a:off x="643128" y="1350980"/>
            <a:ext cx="10890504" cy="4924692"/>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2800"/>
              <a:buFont typeface="Arial"/>
              <a:buNone/>
            </a:pPr>
            <a:endParaRPr/>
          </a:p>
        </p:txBody>
      </p:sp>
      <p:pic>
        <p:nvPicPr>
          <p:cNvPr id="181" name="Google Shape;181;p19"/>
          <p:cNvPicPr preferRelativeResize="0"/>
          <p:nvPr/>
        </p:nvPicPr>
        <p:blipFill rotWithShape="1">
          <a:blip r:embed="rId3">
            <a:alphaModFix/>
          </a:blip>
          <a:srcRect/>
          <a:stretch/>
        </p:blipFill>
        <p:spPr>
          <a:xfrm>
            <a:off x="754477" y="1350980"/>
            <a:ext cx="9992411" cy="51023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2"/>
          <p:cNvSpPr txBox="1">
            <a:spLocks noGrp="1"/>
          </p:cNvSpPr>
          <p:nvPr>
            <p:ph type="title"/>
          </p:nvPr>
        </p:nvSpPr>
        <p:spPr>
          <a:xfrm>
            <a:off x="643128" y="210949"/>
            <a:ext cx="8537448" cy="77628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2800"/>
              <a:t>Finance Department Mission Statement</a:t>
            </a:r>
            <a:endParaRPr/>
          </a:p>
        </p:txBody>
      </p:sp>
      <p:sp>
        <p:nvSpPr>
          <p:cNvPr id="45" name="Google Shape;45;p2"/>
          <p:cNvSpPr txBox="1">
            <a:spLocks noGrp="1"/>
          </p:cNvSpPr>
          <p:nvPr>
            <p:ph type="body" idx="1"/>
          </p:nvPr>
        </p:nvSpPr>
        <p:spPr>
          <a:xfrm>
            <a:off x="643128" y="1350980"/>
            <a:ext cx="10890504" cy="492469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440"/>
              <a:buChar char="►"/>
            </a:pPr>
            <a:r>
              <a:rPr lang="en-US"/>
              <a:t>To ensure the provision of timely and accurate financial information to stakeholders, safeguarding district assets, and fostering a customer-service oriented work environment. </a:t>
            </a:r>
            <a:endParaRPr/>
          </a:p>
          <a:p>
            <a:pPr marL="342900" lvl="0" indent="-251459" algn="l" rtl="0">
              <a:lnSpc>
                <a:spcPct val="90000"/>
              </a:lnSpc>
              <a:spcBef>
                <a:spcPts val="0"/>
              </a:spcBef>
              <a:spcAft>
                <a:spcPts val="0"/>
              </a:spcAft>
              <a:buSzPts val="1440"/>
              <a:buNone/>
            </a:pPr>
            <a:endParaRPr/>
          </a:p>
          <a:p>
            <a:pPr marL="342900" lvl="0" indent="-342900" algn="l" rtl="0">
              <a:lnSpc>
                <a:spcPct val="90000"/>
              </a:lnSpc>
              <a:spcBef>
                <a:spcPts val="0"/>
              </a:spcBef>
              <a:spcAft>
                <a:spcPts val="0"/>
              </a:spcAft>
              <a:buSzPts val="1440"/>
              <a:buFont typeface="Arial"/>
              <a:buChar char="►"/>
            </a:pPr>
            <a:r>
              <a:rPr lang="en-US"/>
              <a:t>**The Finance Department mission statement is in alignment with Crowley ISD District Goals #1, #2 and #3.</a:t>
            </a:r>
            <a:endParaRPr/>
          </a:p>
          <a:p>
            <a:pPr marL="342900" lvl="0" indent="-251459" algn="l" rtl="0">
              <a:lnSpc>
                <a:spcPct val="90000"/>
              </a:lnSpc>
              <a:spcBef>
                <a:spcPts val="0"/>
              </a:spcBef>
              <a:spcAft>
                <a:spcPts val="0"/>
              </a:spcAft>
              <a:buSzPts val="144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0"/>
          <p:cNvSpPr txBox="1">
            <a:spLocks noGrp="1"/>
          </p:cNvSpPr>
          <p:nvPr>
            <p:ph type="title"/>
          </p:nvPr>
        </p:nvSpPr>
        <p:spPr>
          <a:xfrm>
            <a:off x="643128" y="210949"/>
            <a:ext cx="8537448" cy="77628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t>Purchasing Cont’d. ( Using Ecommerce Step #5)</a:t>
            </a:r>
            <a:endParaRPr/>
          </a:p>
        </p:txBody>
      </p:sp>
      <p:sp>
        <p:nvSpPr>
          <p:cNvPr id="187" name="Google Shape;187;p20"/>
          <p:cNvSpPr txBox="1">
            <a:spLocks noGrp="1"/>
          </p:cNvSpPr>
          <p:nvPr>
            <p:ph type="body" idx="1"/>
          </p:nvPr>
        </p:nvSpPr>
        <p:spPr>
          <a:xfrm>
            <a:off x="643128" y="1350980"/>
            <a:ext cx="10890504" cy="4924692"/>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2800"/>
              <a:buFont typeface="Arial"/>
              <a:buNone/>
            </a:pPr>
            <a:endParaRPr/>
          </a:p>
        </p:txBody>
      </p:sp>
      <p:pic>
        <p:nvPicPr>
          <p:cNvPr id="188" name="Google Shape;188;p20"/>
          <p:cNvPicPr preferRelativeResize="0"/>
          <p:nvPr/>
        </p:nvPicPr>
        <p:blipFill rotWithShape="1">
          <a:blip r:embed="rId3">
            <a:alphaModFix/>
          </a:blip>
          <a:srcRect/>
          <a:stretch/>
        </p:blipFill>
        <p:spPr>
          <a:xfrm>
            <a:off x="816686" y="1278056"/>
            <a:ext cx="10078038" cy="5070539"/>
          </a:xfrm>
          <a:prstGeom prst="rect">
            <a:avLst/>
          </a:prstGeom>
          <a:noFill/>
          <a:ln>
            <a:noFill/>
          </a:ln>
        </p:spPr>
      </p:pic>
      <p:sp>
        <p:nvSpPr>
          <p:cNvPr id="189" name="Google Shape;189;p20"/>
          <p:cNvSpPr/>
          <p:nvPr/>
        </p:nvSpPr>
        <p:spPr>
          <a:xfrm>
            <a:off x="9443825" y="3919600"/>
            <a:ext cx="80400" cy="540000"/>
          </a:xfrm>
          <a:prstGeom prst="up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1"/>
          <p:cNvSpPr txBox="1">
            <a:spLocks noGrp="1"/>
          </p:cNvSpPr>
          <p:nvPr>
            <p:ph type="title"/>
          </p:nvPr>
        </p:nvSpPr>
        <p:spPr>
          <a:xfrm>
            <a:off x="643128" y="210949"/>
            <a:ext cx="8537448" cy="77628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t>Purchasing Cont’d. ( Using Ecommerce Step #6)</a:t>
            </a:r>
            <a:endParaRPr/>
          </a:p>
        </p:txBody>
      </p:sp>
      <p:sp>
        <p:nvSpPr>
          <p:cNvPr id="195" name="Google Shape;195;p21"/>
          <p:cNvSpPr txBox="1">
            <a:spLocks noGrp="1"/>
          </p:cNvSpPr>
          <p:nvPr>
            <p:ph type="body" idx="1"/>
          </p:nvPr>
        </p:nvSpPr>
        <p:spPr>
          <a:xfrm>
            <a:off x="643128" y="1350980"/>
            <a:ext cx="10890504" cy="4924692"/>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endParaRPr/>
          </a:p>
        </p:txBody>
      </p:sp>
      <p:pic>
        <p:nvPicPr>
          <p:cNvPr id="196" name="Google Shape;196;p21"/>
          <p:cNvPicPr preferRelativeResize="0"/>
          <p:nvPr/>
        </p:nvPicPr>
        <p:blipFill rotWithShape="1">
          <a:blip r:embed="rId3">
            <a:alphaModFix/>
          </a:blip>
          <a:srcRect/>
          <a:stretch/>
        </p:blipFill>
        <p:spPr>
          <a:xfrm>
            <a:off x="658368" y="1350980"/>
            <a:ext cx="9935851" cy="5058903"/>
          </a:xfrm>
          <a:prstGeom prst="rect">
            <a:avLst/>
          </a:prstGeom>
          <a:noFill/>
          <a:ln>
            <a:noFill/>
          </a:ln>
        </p:spPr>
      </p:pic>
      <p:sp>
        <p:nvSpPr>
          <p:cNvPr id="197" name="Google Shape;197;p21"/>
          <p:cNvSpPr/>
          <p:nvPr/>
        </p:nvSpPr>
        <p:spPr>
          <a:xfrm>
            <a:off x="9053250" y="4804150"/>
            <a:ext cx="505500" cy="1035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2"/>
          <p:cNvSpPr txBox="1">
            <a:spLocks noGrp="1"/>
          </p:cNvSpPr>
          <p:nvPr>
            <p:ph type="title"/>
          </p:nvPr>
        </p:nvSpPr>
        <p:spPr>
          <a:xfrm>
            <a:off x="643128" y="210949"/>
            <a:ext cx="8537448" cy="77628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t>Purchasing Cont’d. ( Using Ecommerce Step #7)</a:t>
            </a:r>
            <a:endParaRPr/>
          </a:p>
        </p:txBody>
      </p:sp>
      <p:sp>
        <p:nvSpPr>
          <p:cNvPr id="203" name="Google Shape;203;p22"/>
          <p:cNvSpPr txBox="1">
            <a:spLocks noGrp="1"/>
          </p:cNvSpPr>
          <p:nvPr>
            <p:ph type="body" idx="1"/>
          </p:nvPr>
        </p:nvSpPr>
        <p:spPr>
          <a:xfrm>
            <a:off x="643128" y="1350980"/>
            <a:ext cx="10890504" cy="4924692"/>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2800"/>
              <a:buFont typeface="Arial"/>
              <a:buNone/>
            </a:pPr>
            <a:endParaRPr/>
          </a:p>
        </p:txBody>
      </p:sp>
      <p:pic>
        <p:nvPicPr>
          <p:cNvPr id="204" name="Google Shape;204;p22"/>
          <p:cNvPicPr preferRelativeResize="0"/>
          <p:nvPr/>
        </p:nvPicPr>
        <p:blipFill rotWithShape="1">
          <a:blip r:embed="rId3">
            <a:alphaModFix/>
          </a:blip>
          <a:srcRect/>
          <a:stretch/>
        </p:blipFill>
        <p:spPr>
          <a:xfrm>
            <a:off x="643128" y="1412232"/>
            <a:ext cx="10002625" cy="4924692"/>
          </a:xfrm>
          <a:prstGeom prst="rect">
            <a:avLst/>
          </a:prstGeom>
          <a:noFill/>
          <a:ln>
            <a:noFill/>
          </a:ln>
        </p:spPr>
      </p:pic>
      <p:sp>
        <p:nvSpPr>
          <p:cNvPr id="205" name="Google Shape;205;p22"/>
          <p:cNvSpPr/>
          <p:nvPr/>
        </p:nvSpPr>
        <p:spPr>
          <a:xfrm>
            <a:off x="9076225" y="2116075"/>
            <a:ext cx="436500" cy="690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3"/>
          <p:cNvSpPr txBox="1">
            <a:spLocks noGrp="1"/>
          </p:cNvSpPr>
          <p:nvPr>
            <p:ph type="title"/>
          </p:nvPr>
        </p:nvSpPr>
        <p:spPr>
          <a:xfrm>
            <a:off x="643128" y="210949"/>
            <a:ext cx="8537448" cy="77628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t>Purchasing Cont’d. ( Using Ecommerce Step #8)</a:t>
            </a:r>
            <a:endParaRPr/>
          </a:p>
        </p:txBody>
      </p:sp>
      <p:sp>
        <p:nvSpPr>
          <p:cNvPr id="211" name="Google Shape;211;p23"/>
          <p:cNvSpPr txBox="1">
            <a:spLocks noGrp="1"/>
          </p:cNvSpPr>
          <p:nvPr>
            <p:ph type="body" idx="1"/>
          </p:nvPr>
        </p:nvSpPr>
        <p:spPr>
          <a:xfrm>
            <a:off x="643128" y="1350980"/>
            <a:ext cx="10890504" cy="4924692"/>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2800"/>
              <a:buFont typeface="Arial"/>
              <a:buNone/>
            </a:pPr>
            <a:endParaRPr/>
          </a:p>
        </p:txBody>
      </p:sp>
      <p:pic>
        <p:nvPicPr>
          <p:cNvPr id="212" name="Google Shape;212;p23"/>
          <p:cNvPicPr preferRelativeResize="0"/>
          <p:nvPr/>
        </p:nvPicPr>
        <p:blipFill rotWithShape="1">
          <a:blip r:embed="rId3">
            <a:alphaModFix/>
          </a:blip>
          <a:srcRect/>
          <a:stretch/>
        </p:blipFill>
        <p:spPr>
          <a:xfrm>
            <a:off x="658368" y="1350980"/>
            <a:ext cx="9879291" cy="4967359"/>
          </a:xfrm>
          <a:prstGeom prst="rect">
            <a:avLst/>
          </a:prstGeom>
          <a:noFill/>
          <a:ln>
            <a:noFill/>
          </a:ln>
        </p:spPr>
      </p:pic>
      <p:cxnSp>
        <p:nvCxnSpPr>
          <p:cNvPr id="213" name="Google Shape;213;p23"/>
          <p:cNvCxnSpPr/>
          <p:nvPr/>
        </p:nvCxnSpPr>
        <p:spPr>
          <a:xfrm rot="10800000" flipH="1">
            <a:off x="9079454" y="2226833"/>
            <a:ext cx="494852" cy="731520"/>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4"/>
          <p:cNvSpPr txBox="1">
            <a:spLocks noGrp="1"/>
          </p:cNvSpPr>
          <p:nvPr>
            <p:ph type="title"/>
          </p:nvPr>
        </p:nvSpPr>
        <p:spPr>
          <a:xfrm>
            <a:off x="643128" y="210949"/>
            <a:ext cx="8537448" cy="77628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t>Purchasing Cont’d. </a:t>
            </a:r>
            <a:endParaRPr/>
          </a:p>
        </p:txBody>
      </p:sp>
      <p:sp>
        <p:nvSpPr>
          <p:cNvPr id="219" name="Google Shape;219;p24"/>
          <p:cNvSpPr txBox="1">
            <a:spLocks noGrp="1"/>
          </p:cNvSpPr>
          <p:nvPr>
            <p:ph type="body" idx="1"/>
          </p:nvPr>
        </p:nvSpPr>
        <p:spPr>
          <a:xfrm>
            <a:off x="643128" y="1350980"/>
            <a:ext cx="10890504" cy="4924692"/>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chemeClr val="dk1"/>
              </a:buClr>
              <a:buSzPts val="2800"/>
              <a:buFont typeface="Arial"/>
              <a:buChar char="•"/>
            </a:pPr>
            <a:r>
              <a:rPr lang="en-US"/>
              <a:t>Approval Flow of All Requisitions</a:t>
            </a:r>
            <a:endParaRPr/>
          </a:p>
        </p:txBody>
      </p:sp>
      <p:grpSp>
        <p:nvGrpSpPr>
          <p:cNvPr id="220" name="Google Shape;220;p24"/>
          <p:cNvGrpSpPr/>
          <p:nvPr/>
        </p:nvGrpSpPr>
        <p:grpSpPr>
          <a:xfrm>
            <a:off x="919455" y="2982823"/>
            <a:ext cx="10343563" cy="1921052"/>
            <a:chOff x="5055" y="887323"/>
            <a:chExt cx="10343563" cy="1921052"/>
          </a:xfrm>
        </p:grpSpPr>
        <p:sp>
          <p:nvSpPr>
            <p:cNvPr id="221" name="Google Shape;221;p24"/>
            <p:cNvSpPr/>
            <p:nvPr/>
          </p:nvSpPr>
          <p:spPr>
            <a:xfrm>
              <a:off x="5055" y="887323"/>
              <a:ext cx="1567206" cy="1921052"/>
            </a:xfrm>
            <a:prstGeom prst="roundRect">
              <a:avLst>
                <a:gd name="adj" fmla="val 10000"/>
              </a:avLst>
            </a:prstGeom>
            <a:solidFill>
              <a:srgbClr val="90C22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24"/>
            <p:cNvSpPr txBox="1"/>
            <p:nvPr/>
          </p:nvSpPr>
          <p:spPr>
            <a:xfrm>
              <a:off x="50957" y="933225"/>
              <a:ext cx="1475402" cy="182924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Trebuchet MS"/>
                <a:buNone/>
              </a:pPr>
              <a:r>
                <a:rPr lang="en-US" sz="1600" b="0" i="0" u="none" strike="noStrike" cap="none">
                  <a:solidFill>
                    <a:schemeClr val="lt1"/>
                  </a:solidFill>
                  <a:latin typeface="Trebuchet MS"/>
                  <a:ea typeface="Trebuchet MS"/>
                  <a:cs typeface="Trebuchet MS"/>
                  <a:sym typeface="Trebuchet MS"/>
                </a:rPr>
                <a:t>Requisition is released for approval by district end-user</a:t>
              </a:r>
              <a:endParaRPr sz="1400" b="0" i="0" u="none" strike="noStrike" cap="none">
                <a:solidFill>
                  <a:srgbClr val="000000"/>
                </a:solidFill>
                <a:latin typeface="Arial"/>
                <a:ea typeface="Arial"/>
                <a:cs typeface="Arial"/>
                <a:sym typeface="Arial"/>
              </a:endParaRPr>
            </a:p>
          </p:txBody>
        </p:sp>
        <p:sp>
          <p:nvSpPr>
            <p:cNvPr id="223" name="Google Shape;223;p24"/>
            <p:cNvSpPr/>
            <p:nvPr/>
          </p:nvSpPr>
          <p:spPr>
            <a:xfrm>
              <a:off x="1728982" y="1653516"/>
              <a:ext cx="332247" cy="388667"/>
            </a:xfrm>
            <a:prstGeom prst="rightArrow">
              <a:avLst>
                <a:gd name="adj1" fmla="val 60000"/>
                <a:gd name="adj2" fmla="val 50000"/>
              </a:avLst>
            </a:prstGeom>
            <a:solidFill>
              <a:srgbClr val="C5DD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24"/>
            <p:cNvSpPr txBox="1"/>
            <p:nvPr/>
          </p:nvSpPr>
          <p:spPr>
            <a:xfrm>
              <a:off x="1728982" y="1731249"/>
              <a:ext cx="232573" cy="23320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300"/>
                <a:buFont typeface="Trebuchet MS"/>
                <a:buNone/>
              </a:pPr>
              <a:endParaRPr sz="1300" b="0" i="0" u="none" strike="noStrike" cap="none">
                <a:solidFill>
                  <a:schemeClr val="lt1"/>
                </a:solidFill>
                <a:latin typeface="Trebuchet MS"/>
                <a:ea typeface="Trebuchet MS"/>
                <a:cs typeface="Trebuchet MS"/>
                <a:sym typeface="Trebuchet MS"/>
              </a:endParaRPr>
            </a:p>
          </p:txBody>
        </p:sp>
        <p:sp>
          <p:nvSpPr>
            <p:cNvPr id="225" name="Google Shape;225;p24"/>
            <p:cNvSpPr/>
            <p:nvPr/>
          </p:nvSpPr>
          <p:spPr>
            <a:xfrm>
              <a:off x="2199144" y="887323"/>
              <a:ext cx="1567206" cy="1921052"/>
            </a:xfrm>
            <a:prstGeom prst="roundRect">
              <a:avLst>
                <a:gd name="adj" fmla="val 10000"/>
              </a:avLst>
            </a:prstGeom>
            <a:solidFill>
              <a:srgbClr val="90C22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24"/>
            <p:cNvSpPr txBox="1"/>
            <p:nvPr/>
          </p:nvSpPr>
          <p:spPr>
            <a:xfrm>
              <a:off x="2245046" y="933225"/>
              <a:ext cx="1475402" cy="182924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Trebuchet MS"/>
                <a:buNone/>
              </a:pPr>
              <a:r>
                <a:rPr lang="en-US" sz="1600" b="0" i="0" u="none" strike="noStrike" cap="none">
                  <a:solidFill>
                    <a:schemeClr val="lt1"/>
                  </a:solidFill>
                  <a:latin typeface="Trebuchet MS"/>
                  <a:ea typeface="Trebuchet MS"/>
                  <a:cs typeface="Trebuchet MS"/>
                  <a:sym typeface="Trebuchet MS"/>
                </a:rPr>
                <a:t>Requisition goes to Purchasing Specialist for approval	</a:t>
              </a:r>
              <a:endParaRPr sz="1400" b="0" i="0" u="none" strike="noStrike" cap="none">
                <a:solidFill>
                  <a:srgbClr val="000000"/>
                </a:solidFill>
                <a:latin typeface="Arial"/>
                <a:ea typeface="Arial"/>
                <a:cs typeface="Arial"/>
                <a:sym typeface="Arial"/>
              </a:endParaRPr>
            </a:p>
          </p:txBody>
        </p:sp>
        <p:sp>
          <p:nvSpPr>
            <p:cNvPr id="227" name="Google Shape;227;p24"/>
            <p:cNvSpPr/>
            <p:nvPr/>
          </p:nvSpPr>
          <p:spPr>
            <a:xfrm>
              <a:off x="3923072" y="1653516"/>
              <a:ext cx="332247" cy="388667"/>
            </a:xfrm>
            <a:prstGeom prst="rightArrow">
              <a:avLst>
                <a:gd name="adj1" fmla="val 60000"/>
                <a:gd name="adj2" fmla="val 50000"/>
              </a:avLst>
            </a:prstGeom>
            <a:solidFill>
              <a:srgbClr val="C5DD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24"/>
            <p:cNvSpPr txBox="1"/>
            <p:nvPr/>
          </p:nvSpPr>
          <p:spPr>
            <a:xfrm>
              <a:off x="3923072" y="1731249"/>
              <a:ext cx="232573" cy="23320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300"/>
                <a:buFont typeface="Trebuchet MS"/>
                <a:buNone/>
              </a:pPr>
              <a:endParaRPr sz="1300" b="0" i="0" u="none" strike="noStrike" cap="none">
                <a:solidFill>
                  <a:schemeClr val="lt1"/>
                </a:solidFill>
                <a:latin typeface="Trebuchet MS"/>
                <a:ea typeface="Trebuchet MS"/>
                <a:cs typeface="Trebuchet MS"/>
                <a:sym typeface="Trebuchet MS"/>
              </a:endParaRPr>
            </a:p>
          </p:txBody>
        </p:sp>
        <p:sp>
          <p:nvSpPr>
            <p:cNvPr id="229" name="Google Shape;229;p24"/>
            <p:cNvSpPr/>
            <p:nvPr/>
          </p:nvSpPr>
          <p:spPr>
            <a:xfrm>
              <a:off x="4393234" y="887323"/>
              <a:ext cx="1567206" cy="1921052"/>
            </a:xfrm>
            <a:prstGeom prst="roundRect">
              <a:avLst>
                <a:gd name="adj" fmla="val 10000"/>
              </a:avLst>
            </a:prstGeom>
            <a:solidFill>
              <a:srgbClr val="90C22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24"/>
            <p:cNvSpPr txBox="1"/>
            <p:nvPr/>
          </p:nvSpPr>
          <p:spPr>
            <a:xfrm>
              <a:off x="4439136" y="933225"/>
              <a:ext cx="1475402" cy="182924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Trebuchet MS"/>
                <a:buNone/>
              </a:pPr>
              <a:r>
                <a:rPr lang="en-US" sz="1600" b="0" i="0" u="none" strike="noStrike" cap="none">
                  <a:solidFill>
                    <a:schemeClr val="lt1"/>
                  </a:solidFill>
                  <a:latin typeface="Trebuchet MS"/>
                  <a:ea typeface="Trebuchet MS"/>
                  <a:cs typeface="Trebuchet MS"/>
                  <a:sym typeface="Trebuchet MS"/>
                </a:rPr>
                <a:t>Requisition goes to budget owner(s) for approval</a:t>
              </a:r>
              <a:endParaRPr sz="1400" b="0" i="0" u="none" strike="noStrike" cap="none">
                <a:solidFill>
                  <a:srgbClr val="000000"/>
                </a:solidFill>
                <a:latin typeface="Arial"/>
                <a:ea typeface="Arial"/>
                <a:cs typeface="Arial"/>
                <a:sym typeface="Arial"/>
              </a:endParaRPr>
            </a:p>
          </p:txBody>
        </p:sp>
        <p:sp>
          <p:nvSpPr>
            <p:cNvPr id="231" name="Google Shape;231;p24"/>
            <p:cNvSpPr/>
            <p:nvPr/>
          </p:nvSpPr>
          <p:spPr>
            <a:xfrm>
              <a:off x="6117161" y="1653516"/>
              <a:ext cx="332247" cy="388667"/>
            </a:xfrm>
            <a:prstGeom prst="rightArrow">
              <a:avLst>
                <a:gd name="adj1" fmla="val 60000"/>
                <a:gd name="adj2" fmla="val 50000"/>
              </a:avLst>
            </a:prstGeom>
            <a:solidFill>
              <a:srgbClr val="C5DD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24"/>
            <p:cNvSpPr txBox="1"/>
            <p:nvPr/>
          </p:nvSpPr>
          <p:spPr>
            <a:xfrm>
              <a:off x="6117161" y="1731249"/>
              <a:ext cx="232573" cy="23320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300"/>
                <a:buFont typeface="Trebuchet MS"/>
                <a:buNone/>
              </a:pPr>
              <a:endParaRPr sz="1300" b="0" i="0" u="none" strike="noStrike" cap="none">
                <a:solidFill>
                  <a:schemeClr val="lt1"/>
                </a:solidFill>
                <a:latin typeface="Trebuchet MS"/>
                <a:ea typeface="Trebuchet MS"/>
                <a:cs typeface="Trebuchet MS"/>
                <a:sym typeface="Trebuchet MS"/>
              </a:endParaRPr>
            </a:p>
          </p:txBody>
        </p:sp>
        <p:sp>
          <p:nvSpPr>
            <p:cNvPr id="233" name="Google Shape;233;p24"/>
            <p:cNvSpPr/>
            <p:nvPr/>
          </p:nvSpPr>
          <p:spPr>
            <a:xfrm>
              <a:off x="6587323" y="887323"/>
              <a:ext cx="1567206" cy="1921052"/>
            </a:xfrm>
            <a:prstGeom prst="roundRect">
              <a:avLst>
                <a:gd name="adj" fmla="val 10000"/>
              </a:avLst>
            </a:prstGeom>
            <a:solidFill>
              <a:srgbClr val="90C22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24"/>
            <p:cNvSpPr txBox="1"/>
            <p:nvPr/>
          </p:nvSpPr>
          <p:spPr>
            <a:xfrm>
              <a:off x="6633225" y="933225"/>
              <a:ext cx="1475402" cy="182924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Trebuchet MS"/>
                <a:buNone/>
              </a:pPr>
              <a:r>
                <a:rPr lang="en-US" sz="1600" b="0" i="0" u="none" strike="noStrike" cap="none">
                  <a:solidFill>
                    <a:schemeClr val="lt1"/>
                  </a:solidFill>
                  <a:latin typeface="Trebuchet MS"/>
                  <a:ea typeface="Trebuchet MS"/>
                  <a:cs typeface="Trebuchet MS"/>
                  <a:sym typeface="Trebuchet MS"/>
                </a:rPr>
                <a:t>Requisition goes to Director of Purchasing for final approval</a:t>
              </a:r>
              <a:endParaRPr sz="1400" b="0" i="0" u="none" strike="noStrike" cap="none">
                <a:solidFill>
                  <a:schemeClr val="dk1"/>
                </a:solidFill>
                <a:latin typeface="Arial"/>
                <a:ea typeface="Arial"/>
                <a:cs typeface="Arial"/>
                <a:sym typeface="Arial"/>
              </a:endParaRPr>
            </a:p>
            <a:p>
              <a:pPr marL="0" marR="0" lvl="0" indent="0" algn="ctr" rtl="0">
                <a:lnSpc>
                  <a:spcPct val="90000"/>
                </a:lnSpc>
                <a:spcBef>
                  <a:spcPts val="0"/>
                </a:spcBef>
                <a:spcAft>
                  <a:spcPts val="0"/>
                </a:spcAft>
                <a:buClr>
                  <a:schemeClr val="lt1"/>
                </a:buClr>
                <a:buSzPts val="1600"/>
                <a:buFont typeface="Trebuchet MS"/>
                <a:buNone/>
              </a:pPr>
              <a:endParaRPr sz="1600" b="0" i="0" u="none" strike="noStrike" cap="none">
                <a:solidFill>
                  <a:schemeClr val="lt1"/>
                </a:solidFill>
                <a:latin typeface="Trebuchet MS"/>
                <a:ea typeface="Trebuchet MS"/>
                <a:cs typeface="Trebuchet MS"/>
                <a:sym typeface="Trebuchet MS"/>
              </a:endParaRPr>
            </a:p>
          </p:txBody>
        </p:sp>
        <p:sp>
          <p:nvSpPr>
            <p:cNvPr id="235" name="Google Shape;235;p24"/>
            <p:cNvSpPr/>
            <p:nvPr/>
          </p:nvSpPr>
          <p:spPr>
            <a:xfrm>
              <a:off x="8311250" y="1653516"/>
              <a:ext cx="332247" cy="388667"/>
            </a:xfrm>
            <a:prstGeom prst="rightArrow">
              <a:avLst>
                <a:gd name="adj1" fmla="val 60000"/>
                <a:gd name="adj2" fmla="val 50000"/>
              </a:avLst>
            </a:prstGeom>
            <a:solidFill>
              <a:srgbClr val="C5DD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24"/>
            <p:cNvSpPr txBox="1"/>
            <p:nvPr/>
          </p:nvSpPr>
          <p:spPr>
            <a:xfrm>
              <a:off x="8311250" y="1731249"/>
              <a:ext cx="232573" cy="23320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300"/>
                <a:buFont typeface="Trebuchet MS"/>
                <a:buNone/>
              </a:pPr>
              <a:endParaRPr sz="1300" b="0" i="0" u="none" strike="noStrike" cap="none">
                <a:solidFill>
                  <a:schemeClr val="lt1"/>
                </a:solidFill>
                <a:latin typeface="Trebuchet MS"/>
                <a:ea typeface="Trebuchet MS"/>
                <a:cs typeface="Trebuchet MS"/>
                <a:sym typeface="Trebuchet MS"/>
              </a:endParaRPr>
            </a:p>
          </p:txBody>
        </p:sp>
        <p:sp>
          <p:nvSpPr>
            <p:cNvPr id="237" name="Google Shape;237;p24"/>
            <p:cNvSpPr/>
            <p:nvPr/>
          </p:nvSpPr>
          <p:spPr>
            <a:xfrm>
              <a:off x="8781412" y="887323"/>
              <a:ext cx="1567206" cy="1921052"/>
            </a:xfrm>
            <a:prstGeom prst="roundRect">
              <a:avLst>
                <a:gd name="adj" fmla="val 10000"/>
              </a:avLst>
            </a:prstGeom>
            <a:solidFill>
              <a:srgbClr val="90C22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24"/>
            <p:cNvSpPr txBox="1"/>
            <p:nvPr/>
          </p:nvSpPr>
          <p:spPr>
            <a:xfrm>
              <a:off x="8827314" y="933225"/>
              <a:ext cx="1475402" cy="182924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Trebuchet MS"/>
                <a:buNone/>
              </a:pPr>
              <a:r>
                <a:rPr lang="en-US" sz="1400" b="0" i="0" u="none" strike="noStrike" cap="none">
                  <a:solidFill>
                    <a:schemeClr val="lt1"/>
                  </a:solidFill>
                  <a:latin typeface="Arial"/>
                  <a:ea typeface="Arial"/>
                  <a:cs typeface="Arial"/>
                  <a:sym typeface="Arial"/>
                </a:rPr>
                <a:t>Once batched, if vendor PO’s are set to email directly to the vendor, they will be sent by Skyward</a:t>
              </a: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5"/>
          <p:cNvSpPr txBox="1">
            <a:spLocks noGrp="1"/>
          </p:cNvSpPr>
          <p:nvPr>
            <p:ph type="title"/>
          </p:nvPr>
        </p:nvSpPr>
        <p:spPr>
          <a:xfrm>
            <a:off x="643128" y="210949"/>
            <a:ext cx="8537448" cy="77628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t>Purchasing Cont’d.</a:t>
            </a:r>
            <a:endParaRPr/>
          </a:p>
        </p:txBody>
      </p:sp>
      <p:sp>
        <p:nvSpPr>
          <p:cNvPr id="244" name="Google Shape;244;p25"/>
          <p:cNvSpPr txBox="1">
            <a:spLocks noGrp="1"/>
          </p:cNvSpPr>
          <p:nvPr>
            <p:ph type="body" idx="1"/>
          </p:nvPr>
        </p:nvSpPr>
        <p:spPr>
          <a:xfrm>
            <a:off x="643128" y="1350980"/>
            <a:ext cx="10890504" cy="492469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440"/>
              <a:buNone/>
            </a:pPr>
            <a:r>
              <a:rPr lang="en-US" sz="3600"/>
              <a:t>Types of acceptable attachments</a:t>
            </a:r>
            <a:endParaRPr/>
          </a:p>
          <a:p>
            <a:pPr marL="0" lvl="0" indent="0" algn="ctr" rtl="0">
              <a:lnSpc>
                <a:spcPct val="90000"/>
              </a:lnSpc>
              <a:spcBef>
                <a:spcPts val="1000"/>
              </a:spcBef>
              <a:spcAft>
                <a:spcPts val="0"/>
              </a:spcAft>
              <a:buSzPts val="1440"/>
              <a:buNone/>
            </a:pPr>
            <a:endParaRPr sz="3600"/>
          </a:p>
          <a:p>
            <a:pPr marL="342900" lvl="0" indent="-342900" algn="l" rtl="0">
              <a:lnSpc>
                <a:spcPct val="90000"/>
              </a:lnSpc>
              <a:spcBef>
                <a:spcPts val="1000"/>
              </a:spcBef>
              <a:spcAft>
                <a:spcPts val="0"/>
              </a:spcAft>
              <a:buSzPts val="1440"/>
              <a:buChar char="►"/>
            </a:pPr>
            <a:r>
              <a:rPr lang="en-US"/>
              <a:t>Approved vendor quote(s) with valid dates</a:t>
            </a:r>
            <a:endParaRPr/>
          </a:p>
          <a:p>
            <a:pPr marL="342900" lvl="0" indent="-342900" algn="l" rtl="0">
              <a:lnSpc>
                <a:spcPct val="90000"/>
              </a:lnSpc>
              <a:spcBef>
                <a:spcPts val="1000"/>
              </a:spcBef>
              <a:spcAft>
                <a:spcPts val="0"/>
              </a:spcAft>
              <a:buSzPts val="1440"/>
              <a:buChar char="►"/>
            </a:pPr>
            <a:r>
              <a:rPr lang="en-US"/>
              <a:t>Contracts with proper signatures along with contract summary form</a:t>
            </a:r>
            <a:endParaRPr/>
          </a:p>
          <a:p>
            <a:pPr marL="342900" lvl="0" indent="-342900" algn="l" rtl="0">
              <a:lnSpc>
                <a:spcPct val="90000"/>
              </a:lnSpc>
              <a:spcBef>
                <a:spcPts val="1000"/>
              </a:spcBef>
              <a:spcAft>
                <a:spcPts val="0"/>
              </a:spcAft>
              <a:buSzPts val="1440"/>
              <a:buChar char="►"/>
            </a:pPr>
            <a:r>
              <a:rPr lang="en-US"/>
              <a:t>Travel authorization form with signatures and MapQuest information when necessary</a:t>
            </a:r>
            <a:endParaRPr/>
          </a:p>
          <a:p>
            <a:pPr marL="342900" lvl="0" indent="-342900" algn="l" rtl="0">
              <a:lnSpc>
                <a:spcPct val="90000"/>
              </a:lnSpc>
              <a:spcBef>
                <a:spcPts val="1000"/>
              </a:spcBef>
              <a:spcAft>
                <a:spcPts val="0"/>
              </a:spcAft>
              <a:buSzPts val="1440"/>
              <a:buChar char="►"/>
            </a:pPr>
            <a:r>
              <a:rPr lang="en-US"/>
              <a:t>Agendas, flyers, announcements for events</a:t>
            </a:r>
            <a:endParaRPr/>
          </a:p>
          <a:p>
            <a:pPr marL="50800" lvl="0" indent="0" algn="l" rtl="0">
              <a:lnSpc>
                <a:spcPct val="90000"/>
              </a:lnSpc>
              <a:spcBef>
                <a:spcPts val="1000"/>
              </a:spcBef>
              <a:spcAft>
                <a:spcPts val="0"/>
              </a:spcAft>
              <a:buSzPts val="28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6"/>
          <p:cNvSpPr txBox="1">
            <a:spLocks noGrp="1"/>
          </p:cNvSpPr>
          <p:nvPr>
            <p:ph type="title"/>
          </p:nvPr>
        </p:nvSpPr>
        <p:spPr>
          <a:xfrm>
            <a:off x="643128" y="210949"/>
            <a:ext cx="8537448" cy="77628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t>Purchasing Cont’d. </a:t>
            </a:r>
            <a:endParaRPr/>
          </a:p>
        </p:txBody>
      </p:sp>
      <p:sp>
        <p:nvSpPr>
          <p:cNvPr id="250" name="Google Shape;250;p26"/>
          <p:cNvSpPr txBox="1">
            <a:spLocks noGrp="1"/>
          </p:cNvSpPr>
          <p:nvPr>
            <p:ph type="body" idx="1"/>
          </p:nvPr>
        </p:nvSpPr>
        <p:spPr>
          <a:xfrm>
            <a:off x="643128" y="1232646"/>
            <a:ext cx="10890504" cy="492469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1800"/>
              <a:buChar char="•"/>
            </a:pPr>
            <a:r>
              <a:rPr lang="en-US" sz="2000">
                <a:latin typeface="Calibri"/>
                <a:ea typeface="Calibri"/>
                <a:cs typeface="Calibri"/>
                <a:sym typeface="Calibri"/>
              </a:rPr>
              <a:t>EDGAR stands for Education Department General Administrative Regulations</a:t>
            </a:r>
            <a:endParaRPr/>
          </a:p>
          <a:p>
            <a:pPr marL="228600" lvl="0" indent="-228600" algn="l" rtl="0">
              <a:lnSpc>
                <a:spcPct val="90000"/>
              </a:lnSpc>
              <a:spcBef>
                <a:spcPts val="1000"/>
              </a:spcBef>
              <a:spcAft>
                <a:spcPts val="0"/>
              </a:spcAft>
              <a:buSzPts val="1800"/>
              <a:buChar char="•"/>
            </a:pPr>
            <a:r>
              <a:rPr lang="en-US" sz="2000">
                <a:latin typeface="Calibri"/>
                <a:ea typeface="Calibri"/>
                <a:cs typeface="Calibri"/>
                <a:sym typeface="Calibri"/>
              </a:rPr>
              <a:t>The goal of EDGAR is to provide price competitiveness of purchases utilizing federal funds</a:t>
            </a:r>
            <a:endParaRPr/>
          </a:p>
          <a:p>
            <a:pPr marL="228600" lvl="0" indent="-228600" algn="l" rtl="0">
              <a:lnSpc>
                <a:spcPct val="90000"/>
              </a:lnSpc>
              <a:spcBef>
                <a:spcPts val="1000"/>
              </a:spcBef>
              <a:spcAft>
                <a:spcPts val="0"/>
              </a:spcAft>
              <a:buSzPts val="1800"/>
              <a:buChar char="•"/>
            </a:pPr>
            <a:r>
              <a:rPr lang="en-US" sz="2000">
                <a:latin typeface="Calibri"/>
                <a:ea typeface="Calibri"/>
                <a:cs typeface="Calibri"/>
                <a:sym typeface="Calibri"/>
              </a:rPr>
              <a:t>EDGAR applies to all purchases made with federal and state pass-thru grant funds that are administered through TEA (Texas Education Agency)</a:t>
            </a:r>
            <a:endParaRPr/>
          </a:p>
          <a:p>
            <a:pPr marL="228600" lvl="0" indent="-228600" algn="l" rtl="0">
              <a:lnSpc>
                <a:spcPct val="90000"/>
              </a:lnSpc>
              <a:spcBef>
                <a:spcPts val="1000"/>
              </a:spcBef>
              <a:spcAft>
                <a:spcPts val="0"/>
              </a:spcAft>
              <a:buSzPts val="1800"/>
              <a:buChar char="•"/>
            </a:pPr>
            <a:r>
              <a:rPr lang="en-US" sz="2000">
                <a:latin typeface="Calibri"/>
                <a:ea typeface="Calibri"/>
                <a:cs typeface="Calibri"/>
                <a:sym typeface="Calibri"/>
              </a:rPr>
              <a:t>Sole Source purchases that are considered non-competitive are not allowed without permission from TEA. (Contact Purchasing for additional information)</a:t>
            </a:r>
            <a:endParaRPr/>
          </a:p>
          <a:p>
            <a:pPr marL="228600" lvl="0" indent="-228600" algn="l" rtl="0">
              <a:lnSpc>
                <a:spcPct val="90000"/>
              </a:lnSpc>
              <a:spcBef>
                <a:spcPts val="1000"/>
              </a:spcBef>
              <a:spcAft>
                <a:spcPts val="0"/>
              </a:spcAft>
              <a:buSzPts val="1800"/>
              <a:buChar char="•"/>
            </a:pPr>
            <a:r>
              <a:rPr lang="en-US" sz="2000">
                <a:latin typeface="Calibri"/>
                <a:ea typeface="Calibri"/>
                <a:cs typeface="Calibri"/>
                <a:sym typeface="Calibri"/>
              </a:rPr>
              <a:t>3 Quote requirement (from awarded vendors) applies to any purchases less than $250,000 and includes cooperative purchases. Purchases $250,000 or greater must be bid out.</a:t>
            </a:r>
            <a:endParaRPr/>
          </a:p>
          <a:p>
            <a:pPr marL="228600" lvl="0" indent="-228600" algn="l" rtl="0">
              <a:lnSpc>
                <a:spcPct val="90000"/>
              </a:lnSpc>
              <a:spcBef>
                <a:spcPts val="1000"/>
              </a:spcBef>
              <a:spcAft>
                <a:spcPts val="0"/>
              </a:spcAft>
              <a:buSzPts val="1800"/>
              <a:buChar char="•"/>
            </a:pPr>
            <a:r>
              <a:rPr lang="en-US" sz="2000">
                <a:latin typeface="Calibri"/>
                <a:ea typeface="Calibri"/>
                <a:cs typeface="Calibri"/>
                <a:sym typeface="Calibri"/>
              </a:rPr>
              <a:t>Cannot mix budget accounts on purchase orders because the most stringent rule will apply</a:t>
            </a:r>
            <a:endParaRPr/>
          </a:p>
          <a:p>
            <a:pPr marL="228600" lvl="0" indent="-228600" algn="l" rtl="0">
              <a:lnSpc>
                <a:spcPct val="90000"/>
              </a:lnSpc>
              <a:spcBef>
                <a:spcPts val="1000"/>
              </a:spcBef>
              <a:spcAft>
                <a:spcPts val="0"/>
              </a:spcAft>
              <a:buSzPts val="1800"/>
              <a:buChar char="•"/>
            </a:pPr>
            <a:r>
              <a:rPr lang="en-US" sz="2000">
                <a:latin typeface="Calibri"/>
                <a:ea typeface="Calibri"/>
                <a:cs typeface="Calibri"/>
                <a:sym typeface="Calibri"/>
              </a:rPr>
              <a:t>Exception for 3 quotes are if purchase is for travel for both student and staff along with allowable field trips (if allowed) and conference fee/training fee and or if the vendor has a TEA noncompetitive procurement approval of sole source on file. </a:t>
            </a:r>
            <a:endParaRPr sz="2000" strike="sngStrike">
              <a:latin typeface="Calibri"/>
              <a:ea typeface="Calibri"/>
              <a:cs typeface="Calibri"/>
              <a:sym typeface="Calibri"/>
            </a:endParaRPr>
          </a:p>
          <a:p>
            <a:pPr marL="457200" marR="0" lvl="0" indent="-228600" algn="l" rtl="0">
              <a:lnSpc>
                <a:spcPct val="90000"/>
              </a:lnSpc>
              <a:spcBef>
                <a:spcPts val="1000"/>
              </a:spcBef>
              <a:spcAft>
                <a:spcPts val="0"/>
              </a:spcAft>
              <a:buClr>
                <a:schemeClr val="dk1"/>
              </a:buClr>
              <a:buSzPts val="2800"/>
              <a:buFont typeface="Arial"/>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7"/>
          <p:cNvSpPr txBox="1">
            <a:spLocks noGrp="1"/>
          </p:cNvSpPr>
          <p:nvPr>
            <p:ph type="title"/>
          </p:nvPr>
        </p:nvSpPr>
        <p:spPr>
          <a:xfrm>
            <a:off x="643128" y="210949"/>
            <a:ext cx="8537448" cy="77628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t>Title I Funds</a:t>
            </a:r>
            <a:endParaRPr/>
          </a:p>
        </p:txBody>
      </p:sp>
      <p:sp>
        <p:nvSpPr>
          <p:cNvPr id="256" name="Google Shape;256;p27"/>
          <p:cNvSpPr txBox="1">
            <a:spLocks noGrp="1"/>
          </p:cNvSpPr>
          <p:nvPr>
            <p:ph type="body" idx="1"/>
          </p:nvPr>
        </p:nvSpPr>
        <p:spPr>
          <a:xfrm>
            <a:off x="643128" y="1350980"/>
            <a:ext cx="10890504" cy="492469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40"/>
              <a:buNone/>
            </a:pPr>
            <a:r>
              <a:rPr lang="en-US" sz="2000"/>
              <a:t>To provide supplemental resources to help schools with high concentrations of students from low-income families to provide high-quality education that will enable all children to meet the state student performance standards.</a:t>
            </a:r>
            <a:endParaRPr/>
          </a:p>
          <a:p>
            <a:pPr marL="0" lvl="0" indent="0" algn="l" rtl="0">
              <a:lnSpc>
                <a:spcPct val="90000"/>
              </a:lnSpc>
              <a:spcBef>
                <a:spcPts val="1000"/>
              </a:spcBef>
              <a:spcAft>
                <a:spcPts val="0"/>
              </a:spcAft>
              <a:buSzPts val="1440"/>
              <a:buNone/>
            </a:pPr>
            <a:endParaRPr sz="2000"/>
          </a:p>
          <a:p>
            <a:pPr marL="0" lvl="0" indent="0" algn="l" rtl="0">
              <a:lnSpc>
                <a:spcPct val="90000"/>
              </a:lnSpc>
              <a:spcBef>
                <a:spcPts val="1000"/>
              </a:spcBef>
              <a:spcAft>
                <a:spcPts val="0"/>
              </a:spcAft>
              <a:buSzPts val="1440"/>
              <a:buNone/>
            </a:pPr>
            <a:r>
              <a:rPr lang="en-US" sz="2000" i="1" u="sng">
                <a:solidFill>
                  <a:schemeClr val="hlink"/>
                </a:solidFill>
                <a:hlinkClick r:id="rId3"/>
              </a:rPr>
              <a:t>Quick Reference Guide to Allowable Use of Funding</a:t>
            </a:r>
            <a:endParaRPr sz="2000"/>
          </a:p>
          <a:p>
            <a:pPr marL="0" lvl="0" indent="0" algn="l" rtl="0">
              <a:lnSpc>
                <a:spcPct val="90000"/>
              </a:lnSpc>
              <a:spcBef>
                <a:spcPts val="1000"/>
              </a:spcBef>
              <a:spcAft>
                <a:spcPts val="0"/>
              </a:spcAft>
              <a:buSzPts val="1440"/>
              <a:buNone/>
            </a:pPr>
            <a:endParaRPr sz="2000" i="1"/>
          </a:p>
          <a:p>
            <a:pPr marL="0" lvl="0" indent="0" algn="l" rtl="0">
              <a:lnSpc>
                <a:spcPct val="90000"/>
              </a:lnSpc>
              <a:spcBef>
                <a:spcPts val="1000"/>
              </a:spcBef>
              <a:spcAft>
                <a:spcPts val="0"/>
              </a:spcAft>
              <a:buSzPts val="1440"/>
              <a:buNone/>
            </a:pPr>
            <a:r>
              <a:rPr lang="en-US" sz="2000" i="1" u="sng">
                <a:solidFill>
                  <a:schemeClr val="hlink"/>
                </a:solidFill>
                <a:hlinkClick r:id="rId4"/>
              </a:rPr>
              <a:t>Quick Reference Guide to Unallowable Uses of Funding</a:t>
            </a:r>
            <a:endParaRPr sz="2000"/>
          </a:p>
          <a:p>
            <a:pPr marL="0" lvl="0" indent="0" algn="l" rtl="0">
              <a:lnSpc>
                <a:spcPct val="90000"/>
              </a:lnSpc>
              <a:spcBef>
                <a:spcPts val="1000"/>
              </a:spcBef>
              <a:spcAft>
                <a:spcPts val="0"/>
              </a:spcAft>
              <a:buSzPts val="1440"/>
              <a:buNone/>
            </a:pPr>
            <a:endParaRPr sz="2000" i="1"/>
          </a:p>
          <a:p>
            <a:pPr marL="0" lvl="0" indent="0" algn="l" rtl="0">
              <a:lnSpc>
                <a:spcPct val="90000"/>
              </a:lnSpc>
              <a:spcBef>
                <a:spcPts val="1000"/>
              </a:spcBef>
              <a:spcAft>
                <a:spcPts val="0"/>
              </a:spcAft>
              <a:buSzPts val="1440"/>
              <a:buNone/>
            </a:pPr>
            <a:r>
              <a:rPr lang="en-US" sz="2000" b="1" u="sng">
                <a:solidFill>
                  <a:schemeClr val="hlink"/>
                </a:solidFill>
                <a:hlinkClick r:id="rId5"/>
              </a:rPr>
              <a:t>Title I, Part A </a:t>
            </a:r>
            <a:r>
              <a:rPr lang="en-US" sz="2000" b="1" i="1" u="sng">
                <a:solidFill>
                  <a:schemeClr val="hlink"/>
                </a:solidFill>
                <a:hlinkClick r:id="rId5"/>
              </a:rPr>
              <a:t>Purchase Request Form</a:t>
            </a:r>
            <a:endParaRPr sz="2000"/>
          </a:p>
          <a:p>
            <a:pPr marL="0" lvl="0" indent="0" algn="l" rtl="0">
              <a:lnSpc>
                <a:spcPct val="90000"/>
              </a:lnSpc>
              <a:spcBef>
                <a:spcPts val="1000"/>
              </a:spcBef>
              <a:spcAft>
                <a:spcPts val="0"/>
              </a:spcAft>
              <a:buSzPts val="1440"/>
              <a:buNone/>
            </a:pPr>
            <a:endParaRPr sz="2000" b="1" i="1"/>
          </a:p>
          <a:p>
            <a:pPr marL="0" lvl="0" indent="0" algn="l" rtl="0">
              <a:lnSpc>
                <a:spcPct val="90000"/>
              </a:lnSpc>
              <a:spcBef>
                <a:spcPts val="1000"/>
              </a:spcBef>
              <a:spcAft>
                <a:spcPts val="0"/>
              </a:spcAft>
              <a:buSzPts val="1440"/>
              <a:buNone/>
            </a:pPr>
            <a:r>
              <a:rPr lang="en-US" sz="2000" b="1" i="1"/>
              <a:t>Contact: Elizabeth Garcia @ elizabeth.garcia@crowley.k12.tx.us</a:t>
            </a:r>
            <a:endParaRPr sz="2000"/>
          </a:p>
          <a:p>
            <a:pPr marL="457200" marR="0" lvl="0" indent="-228600" algn="l" rtl="0">
              <a:lnSpc>
                <a:spcPct val="90000"/>
              </a:lnSpc>
              <a:spcBef>
                <a:spcPts val="1000"/>
              </a:spcBef>
              <a:spcAft>
                <a:spcPts val="0"/>
              </a:spcAft>
              <a:buClr>
                <a:schemeClr val="dk1"/>
              </a:buClr>
              <a:buSzPts val="2800"/>
              <a:buFont typeface="Arial"/>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8"/>
          <p:cNvSpPr txBox="1">
            <a:spLocks noGrp="1"/>
          </p:cNvSpPr>
          <p:nvPr>
            <p:ph type="title"/>
          </p:nvPr>
        </p:nvSpPr>
        <p:spPr>
          <a:xfrm>
            <a:off x="643128" y="210949"/>
            <a:ext cx="8537448" cy="77628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t>ESSER III Important Points</a:t>
            </a:r>
            <a:endParaRPr/>
          </a:p>
        </p:txBody>
      </p:sp>
      <p:sp>
        <p:nvSpPr>
          <p:cNvPr id="262" name="Google Shape;262;p28"/>
          <p:cNvSpPr txBox="1">
            <a:spLocks noGrp="1"/>
          </p:cNvSpPr>
          <p:nvPr>
            <p:ph type="body" idx="1"/>
          </p:nvPr>
        </p:nvSpPr>
        <p:spPr>
          <a:xfrm>
            <a:off x="643128" y="1350980"/>
            <a:ext cx="10890504" cy="492469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440"/>
              <a:buFont typeface="Arial"/>
              <a:buChar char="►"/>
            </a:pPr>
            <a:r>
              <a:rPr lang="en-US"/>
              <a:t>These are federal funds (EDGAR  Regulations) </a:t>
            </a:r>
            <a:endParaRPr/>
          </a:p>
          <a:p>
            <a:pPr marL="342900" lvl="0" indent="-342900" algn="l" rtl="0">
              <a:lnSpc>
                <a:spcPct val="90000"/>
              </a:lnSpc>
              <a:spcBef>
                <a:spcPts val="1000"/>
              </a:spcBef>
              <a:spcAft>
                <a:spcPts val="0"/>
              </a:spcAft>
              <a:buSzPts val="1440"/>
              <a:buFont typeface="Arial"/>
              <a:buChar char="►"/>
            </a:pPr>
            <a:r>
              <a:rPr lang="en-US"/>
              <a:t>Very similar to Title I funds </a:t>
            </a:r>
            <a:endParaRPr/>
          </a:p>
          <a:p>
            <a:pPr marL="342900" lvl="0" indent="-342900" algn="l" rtl="0">
              <a:lnSpc>
                <a:spcPct val="90000"/>
              </a:lnSpc>
              <a:spcBef>
                <a:spcPts val="1000"/>
              </a:spcBef>
              <a:spcAft>
                <a:spcPts val="0"/>
              </a:spcAft>
              <a:buSzPts val="1440"/>
              <a:buFont typeface="Arial"/>
              <a:buChar char="►"/>
            </a:pPr>
            <a:r>
              <a:rPr lang="en-US"/>
              <a:t>Payroll - Time and Effort documentation  must be submitted with spreadsheet </a:t>
            </a:r>
            <a:endParaRPr/>
          </a:p>
          <a:p>
            <a:pPr marL="342900" lvl="0" indent="0" algn="l" rtl="0">
              <a:lnSpc>
                <a:spcPct val="90000"/>
              </a:lnSpc>
              <a:spcBef>
                <a:spcPts val="1000"/>
              </a:spcBef>
              <a:spcAft>
                <a:spcPts val="0"/>
              </a:spcAft>
              <a:buSzPts val="1440"/>
              <a:buNone/>
            </a:pPr>
            <a:r>
              <a:rPr lang="en-US"/>
              <a:t>    1)True-Time Time sheets </a:t>
            </a:r>
            <a:endParaRPr/>
          </a:p>
          <a:p>
            <a:pPr marL="342900" lvl="0" indent="-342900" algn="l" rtl="0">
              <a:lnSpc>
                <a:spcPct val="90000"/>
              </a:lnSpc>
              <a:spcBef>
                <a:spcPts val="1000"/>
              </a:spcBef>
              <a:spcAft>
                <a:spcPts val="0"/>
              </a:spcAft>
              <a:buSzPts val="1440"/>
              <a:buNone/>
            </a:pPr>
            <a:r>
              <a:rPr lang="en-US"/>
              <a:t>         2) Sign-in sheet </a:t>
            </a:r>
            <a:endParaRPr/>
          </a:p>
          <a:p>
            <a:pPr marL="342900" lvl="0" indent="-342900" algn="l" rtl="0">
              <a:lnSpc>
                <a:spcPct val="90000"/>
              </a:lnSpc>
              <a:spcBef>
                <a:spcPts val="1000"/>
              </a:spcBef>
              <a:spcAft>
                <a:spcPts val="0"/>
              </a:spcAft>
              <a:buSzPts val="2240"/>
              <a:buChar char="►"/>
            </a:pPr>
            <a:r>
              <a:rPr lang="en-US" sz="4000"/>
              <a:t>Account codes per each campus awarded will be emailed from the Grants and Innovation Department to Principals and Secretaries. </a:t>
            </a:r>
            <a:endParaRPr/>
          </a:p>
          <a:p>
            <a:pPr marL="457200" marR="0" lvl="0" indent="-228600" algn="l" rtl="0">
              <a:lnSpc>
                <a:spcPct val="90000"/>
              </a:lnSpc>
              <a:spcBef>
                <a:spcPts val="1000"/>
              </a:spcBef>
              <a:spcAft>
                <a:spcPts val="0"/>
              </a:spcAft>
              <a:buClr>
                <a:schemeClr val="dk1"/>
              </a:buClr>
              <a:buSzPts val="2800"/>
              <a:buFont typeface="Arial"/>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9"/>
          <p:cNvSpPr txBox="1">
            <a:spLocks noGrp="1"/>
          </p:cNvSpPr>
          <p:nvPr>
            <p:ph type="title"/>
          </p:nvPr>
        </p:nvSpPr>
        <p:spPr>
          <a:xfrm>
            <a:off x="643128" y="210949"/>
            <a:ext cx="8537448" cy="77628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t>Purchasing Cont’d. </a:t>
            </a:r>
            <a:endParaRPr/>
          </a:p>
        </p:txBody>
      </p:sp>
      <p:sp>
        <p:nvSpPr>
          <p:cNvPr id="268" name="Google Shape;268;p29"/>
          <p:cNvSpPr txBox="1">
            <a:spLocks noGrp="1"/>
          </p:cNvSpPr>
          <p:nvPr>
            <p:ph type="body" idx="1"/>
          </p:nvPr>
        </p:nvSpPr>
        <p:spPr>
          <a:xfrm>
            <a:off x="406460" y="987235"/>
            <a:ext cx="10890504" cy="535103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120"/>
              <a:buNone/>
            </a:pPr>
            <a:r>
              <a:rPr lang="en-US" sz="1400" b="1" u="sng"/>
              <a:t>Function Codes</a:t>
            </a:r>
            <a:endParaRPr/>
          </a:p>
          <a:p>
            <a:pPr marL="0" lvl="0" indent="0" algn="l" rtl="0">
              <a:lnSpc>
                <a:spcPct val="90000"/>
              </a:lnSpc>
              <a:spcBef>
                <a:spcPts val="1000"/>
              </a:spcBef>
              <a:spcAft>
                <a:spcPts val="0"/>
              </a:spcAft>
              <a:buSzPts val="960"/>
              <a:buNone/>
            </a:pPr>
            <a:r>
              <a:rPr lang="en-US" sz="1200"/>
              <a:t>11- Student use</a:t>
            </a:r>
            <a:endParaRPr/>
          </a:p>
          <a:p>
            <a:pPr marL="0" lvl="0" indent="0" algn="l" rtl="0">
              <a:lnSpc>
                <a:spcPct val="90000"/>
              </a:lnSpc>
              <a:spcBef>
                <a:spcPts val="1000"/>
              </a:spcBef>
              <a:spcAft>
                <a:spcPts val="0"/>
              </a:spcAft>
              <a:buSzPts val="960"/>
              <a:buNone/>
            </a:pPr>
            <a:r>
              <a:rPr lang="en-US" sz="1200"/>
              <a:t>13-Teacher use</a:t>
            </a:r>
            <a:endParaRPr/>
          </a:p>
          <a:p>
            <a:pPr marL="0" lvl="0" indent="0" algn="l" rtl="0">
              <a:lnSpc>
                <a:spcPct val="90000"/>
              </a:lnSpc>
              <a:spcBef>
                <a:spcPts val="1000"/>
              </a:spcBef>
              <a:spcAft>
                <a:spcPts val="0"/>
              </a:spcAft>
              <a:buSzPts val="960"/>
              <a:buNone/>
            </a:pPr>
            <a:r>
              <a:rPr lang="en-US" sz="1200"/>
              <a:t>21-Central Admin. use</a:t>
            </a:r>
            <a:endParaRPr/>
          </a:p>
          <a:p>
            <a:pPr marL="0" lvl="0" indent="0" algn="l" rtl="0">
              <a:lnSpc>
                <a:spcPct val="90000"/>
              </a:lnSpc>
              <a:spcBef>
                <a:spcPts val="1000"/>
              </a:spcBef>
              <a:spcAft>
                <a:spcPts val="0"/>
              </a:spcAft>
              <a:buSzPts val="960"/>
              <a:buNone/>
            </a:pPr>
            <a:r>
              <a:rPr lang="en-US" sz="1200"/>
              <a:t>23-Principal/ Assistant Principal/office staff use</a:t>
            </a:r>
            <a:endParaRPr/>
          </a:p>
          <a:p>
            <a:pPr marL="0" lvl="0" indent="0" algn="l" rtl="0">
              <a:lnSpc>
                <a:spcPct val="90000"/>
              </a:lnSpc>
              <a:spcBef>
                <a:spcPts val="1000"/>
              </a:spcBef>
              <a:spcAft>
                <a:spcPts val="0"/>
              </a:spcAft>
              <a:buSzPts val="960"/>
              <a:buNone/>
            </a:pPr>
            <a:r>
              <a:rPr lang="en-US" sz="1200"/>
              <a:t>31-Counselor use</a:t>
            </a:r>
            <a:endParaRPr/>
          </a:p>
          <a:p>
            <a:pPr marL="0" lvl="0" indent="0" algn="l" rtl="0">
              <a:lnSpc>
                <a:spcPct val="90000"/>
              </a:lnSpc>
              <a:spcBef>
                <a:spcPts val="1000"/>
              </a:spcBef>
              <a:spcAft>
                <a:spcPts val="0"/>
              </a:spcAft>
              <a:buSzPts val="960"/>
              <a:buNone/>
            </a:pPr>
            <a:r>
              <a:rPr lang="en-US" sz="1200"/>
              <a:t>41-General Administration</a:t>
            </a:r>
            <a:endParaRPr/>
          </a:p>
          <a:p>
            <a:pPr marL="0" lvl="0" indent="0" algn="l" rtl="0">
              <a:lnSpc>
                <a:spcPct val="90000"/>
              </a:lnSpc>
              <a:spcBef>
                <a:spcPts val="1000"/>
              </a:spcBef>
              <a:spcAft>
                <a:spcPts val="0"/>
              </a:spcAft>
              <a:buSzPts val="960"/>
              <a:buNone/>
            </a:pPr>
            <a:r>
              <a:rPr lang="en-US" sz="1200"/>
              <a:t>51-Facilities and Maintenance Operation use</a:t>
            </a:r>
            <a:endParaRPr/>
          </a:p>
          <a:p>
            <a:pPr marL="0" lvl="0" indent="0" algn="l" rtl="0">
              <a:lnSpc>
                <a:spcPct val="90000"/>
              </a:lnSpc>
              <a:spcBef>
                <a:spcPts val="1000"/>
              </a:spcBef>
              <a:spcAft>
                <a:spcPts val="0"/>
              </a:spcAft>
              <a:buSzPts val="1120"/>
              <a:buNone/>
            </a:pPr>
            <a:r>
              <a:rPr lang="en-US" sz="1400" b="1" u="sng"/>
              <a:t>Object Codes</a:t>
            </a:r>
            <a:endParaRPr/>
          </a:p>
          <a:p>
            <a:pPr marL="0" lvl="0" indent="0" algn="l" rtl="0">
              <a:lnSpc>
                <a:spcPct val="90000"/>
              </a:lnSpc>
              <a:spcBef>
                <a:spcPts val="1000"/>
              </a:spcBef>
              <a:spcAft>
                <a:spcPts val="0"/>
              </a:spcAft>
              <a:buSzPts val="960"/>
              <a:buNone/>
            </a:pPr>
            <a:r>
              <a:rPr lang="en-US" sz="1200"/>
              <a:t>6329-reading materials such as books with ISBN numbers</a:t>
            </a:r>
            <a:endParaRPr/>
          </a:p>
          <a:p>
            <a:pPr marL="0" lvl="0" indent="0" algn="l" rtl="0">
              <a:lnSpc>
                <a:spcPct val="90000"/>
              </a:lnSpc>
              <a:spcBef>
                <a:spcPts val="1000"/>
              </a:spcBef>
              <a:spcAft>
                <a:spcPts val="0"/>
              </a:spcAft>
              <a:buSzPts val="960"/>
              <a:buNone/>
            </a:pPr>
            <a:r>
              <a:rPr lang="en-US" sz="1200"/>
              <a:t>6339-Testing materials such as scantrons, booklets for testing (</a:t>
            </a:r>
            <a:r>
              <a:rPr lang="en-US" sz="1200" b="1" i="1"/>
              <a:t>does not include pens, pencils, calculators-see 6399 for these items</a:t>
            </a:r>
            <a:r>
              <a:rPr lang="en-US" sz="1200"/>
              <a:t>)</a:t>
            </a:r>
            <a:endParaRPr/>
          </a:p>
          <a:p>
            <a:pPr marL="0" lvl="0" indent="0" algn="l" rtl="0">
              <a:lnSpc>
                <a:spcPct val="90000"/>
              </a:lnSpc>
              <a:spcBef>
                <a:spcPts val="1000"/>
              </a:spcBef>
              <a:spcAft>
                <a:spcPts val="0"/>
              </a:spcAft>
              <a:buSzPts val="960"/>
              <a:buNone/>
            </a:pPr>
            <a:r>
              <a:rPr lang="en-US" sz="1200"/>
              <a:t>6399- general supplies and materials including site license</a:t>
            </a:r>
            <a:endParaRPr/>
          </a:p>
          <a:p>
            <a:pPr marL="0" lvl="0" indent="0" algn="l" rtl="0">
              <a:lnSpc>
                <a:spcPct val="90000"/>
              </a:lnSpc>
              <a:spcBef>
                <a:spcPts val="1000"/>
              </a:spcBef>
              <a:spcAft>
                <a:spcPts val="0"/>
              </a:spcAft>
              <a:buSzPts val="960"/>
              <a:buNone/>
            </a:pPr>
            <a:r>
              <a:rPr lang="en-US" sz="1200"/>
              <a:t>6299- Misc. Contracted Services</a:t>
            </a:r>
            <a:endParaRPr/>
          </a:p>
          <a:p>
            <a:pPr marL="0" lvl="0" indent="0" algn="l" rtl="0">
              <a:lnSpc>
                <a:spcPct val="90000"/>
              </a:lnSpc>
              <a:spcBef>
                <a:spcPts val="1000"/>
              </a:spcBef>
              <a:spcAft>
                <a:spcPts val="0"/>
              </a:spcAft>
              <a:buSzPts val="960"/>
              <a:buNone/>
            </a:pPr>
            <a:r>
              <a:rPr lang="en-US" sz="1200"/>
              <a:t>6411-Traveling expenses for staff (</a:t>
            </a:r>
            <a:r>
              <a:rPr lang="en-US" sz="1200" b="1" i="1"/>
              <a:t>including registration fees</a:t>
            </a:r>
            <a:r>
              <a:rPr lang="en-US" sz="1200"/>
              <a:t>) </a:t>
            </a:r>
            <a:endParaRPr/>
          </a:p>
          <a:p>
            <a:pPr marL="0" lvl="0" indent="0" algn="l" rtl="0">
              <a:lnSpc>
                <a:spcPct val="90000"/>
              </a:lnSpc>
              <a:spcBef>
                <a:spcPts val="1000"/>
              </a:spcBef>
              <a:spcAft>
                <a:spcPts val="0"/>
              </a:spcAft>
              <a:buSzPts val="960"/>
              <a:buNone/>
            </a:pPr>
            <a:r>
              <a:rPr lang="en-US" sz="1200"/>
              <a:t>6412-Traveling expenses for students (</a:t>
            </a:r>
            <a:r>
              <a:rPr lang="en-US" sz="1200" b="1" i="1"/>
              <a:t>including registration fees</a:t>
            </a:r>
            <a:r>
              <a:rPr lang="en-US" sz="1200"/>
              <a:t>) </a:t>
            </a:r>
            <a:endParaRPr/>
          </a:p>
          <a:p>
            <a:pPr marL="0" lvl="0" indent="0" algn="l" rtl="0">
              <a:lnSpc>
                <a:spcPct val="90000"/>
              </a:lnSpc>
              <a:spcBef>
                <a:spcPts val="1000"/>
              </a:spcBef>
              <a:spcAft>
                <a:spcPts val="0"/>
              </a:spcAft>
              <a:buSzPts val="960"/>
              <a:buNone/>
            </a:pPr>
            <a:r>
              <a:rPr lang="en-US" sz="1200"/>
              <a:t>6494-Reclassified Transportation expenses (</a:t>
            </a:r>
            <a:r>
              <a:rPr lang="en-US" sz="1200" b="1" i="1"/>
              <a:t>for field trip fees to Durham</a:t>
            </a:r>
            <a:r>
              <a:rPr lang="en-US" sz="1200"/>
              <a:t>)</a:t>
            </a:r>
            <a:endParaRPr/>
          </a:p>
          <a:p>
            <a:pPr marL="0" lvl="0" indent="0" algn="l" rtl="0">
              <a:lnSpc>
                <a:spcPct val="90000"/>
              </a:lnSpc>
              <a:spcBef>
                <a:spcPts val="1000"/>
              </a:spcBef>
              <a:spcAft>
                <a:spcPts val="0"/>
              </a:spcAft>
              <a:buSzPts val="960"/>
              <a:buNone/>
            </a:pPr>
            <a:r>
              <a:rPr lang="en-US" sz="1200"/>
              <a:t>6495-Membership Fees</a:t>
            </a:r>
            <a:endParaRPr/>
          </a:p>
          <a:p>
            <a:pPr marL="0" lvl="0" indent="0" algn="l" rtl="0">
              <a:lnSpc>
                <a:spcPct val="90000"/>
              </a:lnSpc>
              <a:spcBef>
                <a:spcPts val="1000"/>
              </a:spcBef>
              <a:spcAft>
                <a:spcPts val="0"/>
              </a:spcAft>
              <a:buSzPts val="960"/>
              <a:buNone/>
            </a:pPr>
            <a:r>
              <a:rPr lang="en-US" sz="1200"/>
              <a:t>6499-Fees not associated with travel; food items that will be consumed; awards such as trophies, plaques, ribbons</a:t>
            </a:r>
            <a:endParaRPr sz="1200"/>
          </a:p>
          <a:p>
            <a:pPr marL="0" lvl="0" indent="0" algn="l" rtl="0">
              <a:lnSpc>
                <a:spcPct val="90000"/>
              </a:lnSpc>
              <a:spcBef>
                <a:spcPts val="1000"/>
              </a:spcBef>
              <a:spcAft>
                <a:spcPts val="0"/>
              </a:spcAft>
              <a:buSzPts val="960"/>
              <a:buNone/>
            </a:pPr>
            <a:endParaRPr sz="1200"/>
          </a:p>
          <a:p>
            <a:pPr marL="50800" lvl="0" indent="0" algn="l" rtl="0">
              <a:lnSpc>
                <a:spcPct val="90000"/>
              </a:lnSpc>
              <a:spcBef>
                <a:spcPts val="1000"/>
              </a:spcBef>
              <a:spcAft>
                <a:spcPts val="0"/>
              </a:spcAft>
              <a:buSzPts val="2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3"/>
          <p:cNvSpPr txBox="1">
            <a:spLocks noGrp="1"/>
          </p:cNvSpPr>
          <p:nvPr>
            <p:ph type="title"/>
          </p:nvPr>
        </p:nvSpPr>
        <p:spPr>
          <a:xfrm>
            <a:off x="643128" y="210949"/>
            <a:ext cx="8537448" cy="77628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t>Agenda</a:t>
            </a:r>
            <a:endParaRPr/>
          </a:p>
        </p:txBody>
      </p:sp>
      <p:sp>
        <p:nvSpPr>
          <p:cNvPr id="51" name="Google Shape;51;p3"/>
          <p:cNvSpPr txBox="1">
            <a:spLocks noGrp="1"/>
          </p:cNvSpPr>
          <p:nvPr>
            <p:ph type="body" idx="1"/>
          </p:nvPr>
        </p:nvSpPr>
        <p:spPr>
          <a:xfrm>
            <a:off x="643125" y="1350975"/>
            <a:ext cx="10890600" cy="502680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500"/>
              </a:spcBef>
              <a:spcAft>
                <a:spcPts val="0"/>
              </a:spcAft>
              <a:buSzPts val="1326"/>
              <a:buChar char="►"/>
            </a:pPr>
            <a:r>
              <a:rPr lang="en-US" sz="1600"/>
              <a:t>Accounting/Budget</a:t>
            </a:r>
            <a:endParaRPr/>
          </a:p>
          <a:p>
            <a:pPr marL="342900" lvl="0" indent="-342900" algn="l" rtl="0">
              <a:lnSpc>
                <a:spcPct val="150000"/>
              </a:lnSpc>
              <a:spcBef>
                <a:spcPts val="500"/>
              </a:spcBef>
              <a:spcAft>
                <a:spcPts val="0"/>
              </a:spcAft>
              <a:buSzPts val="1326"/>
              <a:buChar char="►"/>
            </a:pPr>
            <a:r>
              <a:rPr lang="en-US" sz="1600"/>
              <a:t>Fundraisers</a:t>
            </a:r>
            <a:endParaRPr/>
          </a:p>
          <a:p>
            <a:pPr marL="342900" lvl="0" indent="-342900" algn="l" rtl="0">
              <a:lnSpc>
                <a:spcPct val="150000"/>
              </a:lnSpc>
              <a:spcBef>
                <a:spcPts val="500"/>
              </a:spcBef>
              <a:spcAft>
                <a:spcPts val="0"/>
              </a:spcAft>
              <a:buSzPts val="1326"/>
              <a:buChar char="►"/>
            </a:pPr>
            <a:r>
              <a:rPr lang="en-US" sz="1600"/>
              <a:t>Courier Services for Campus Daily Funds</a:t>
            </a:r>
            <a:endParaRPr/>
          </a:p>
          <a:p>
            <a:pPr marL="342900" lvl="0" indent="-342900" algn="l" rtl="0">
              <a:lnSpc>
                <a:spcPct val="150000"/>
              </a:lnSpc>
              <a:spcBef>
                <a:spcPts val="500"/>
              </a:spcBef>
              <a:spcAft>
                <a:spcPts val="0"/>
              </a:spcAft>
              <a:buSzPts val="1326"/>
              <a:buChar char="►"/>
            </a:pPr>
            <a:r>
              <a:rPr lang="en-US" sz="1600"/>
              <a:t>Workers Compensation</a:t>
            </a:r>
            <a:endParaRPr/>
          </a:p>
          <a:p>
            <a:pPr marL="342900" lvl="0" indent="-342900" algn="l" rtl="0">
              <a:lnSpc>
                <a:spcPct val="150000"/>
              </a:lnSpc>
              <a:spcBef>
                <a:spcPts val="500"/>
              </a:spcBef>
              <a:spcAft>
                <a:spcPts val="0"/>
              </a:spcAft>
              <a:buSzPts val="1326"/>
              <a:buChar char="►"/>
            </a:pPr>
            <a:r>
              <a:rPr lang="en-US" sz="1600"/>
              <a:t>Payroll</a:t>
            </a:r>
            <a:endParaRPr/>
          </a:p>
          <a:p>
            <a:pPr marL="342900" lvl="0" indent="-342900" algn="l" rtl="0">
              <a:lnSpc>
                <a:spcPct val="150000"/>
              </a:lnSpc>
              <a:spcBef>
                <a:spcPts val="500"/>
              </a:spcBef>
              <a:spcAft>
                <a:spcPts val="0"/>
              </a:spcAft>
              <a:buSzPts val="1326"/>
              <a:buChar char="►"/>
            </a:pPr>
            <a:r>
              <a:rPr lang="en-US" sz="1600"/>
              <a:t>Accounts Payable</a:t>
            </a:r>
            <a:endParaRPr/>
          </a:p>
          <a:p>
            <a:pPr marL="342900" lvl="0" indent="-342900" algn="l" rtl="0">
              <a:lnSpc>
                <a:spcPct val="150000"/>
              </a:lnSpc>
              <a:spcBef>
                <a:spcPts val="500"/>
              </a:spcBef>
              <a:spcAft>
                <a:spcPts val="0"/>
              </a:spcAft>
              <a:buSzPts val="1326"/>
              <a:buChar char="►"/>
            </a:pPr>
            <a:r>
              <a:rPr lang="en-US" sz="1600"/>
              <a:t>Purchasing (including Title funds and ESSER)</a:t>
            </a:r>
            <a:endParaRPr/>
          </a:p>
          <a:p>
            <a:pPr marL="342900" lvl="0" indent="-342899" algn="l" rtl="0">
              <a:lnSpc>
                <a:spcPct val="150000"/>
              </a:lnSpc>
              <a:spcBef>
                <a:spcPts val="500"/>
              </a:spcBef>
              <a:spcAft>
                <a:spcPts val="0"/>
              </a:spcAft>
              <a:buSzPts val="1326"/>
              <a:buChar char="►"/>
            </a:pPr>
            <a:r>
              <a:rPr lang="en-US" sz="1600"/>
              <a:t>District Credit Card (*</a:t>
            </a:r>
            <a:r>
              <a:rPr lang="en-US" sz="1600" b="1">
                <a:solidFill>
                  <a:srgbClr val="FF0000"/>
                </a:solidFill>
              </a:rPr>
              <a:t>NEW to the District</a:t>
            </a:r>
            <a:r>
              <a:rPr lang="en-US" sz="1600"/>
              <a:t>*)</a:t>
            </a:r>
            <a:endParaRPr sz="1600"/>
          </a:p>
          <a:p>
            <a:pPr marL="342900" lvl="0" indent="-360317" algn="l" rtl="0">
              <a:lnSpc>
                <a:spcPct val="150000"/>
              </a:lnSpc>
              <a:spcBef>
                <a:spcPts val="500"/>
              </a:spcBef>
              <a:spcAft>
                <a:spcPts val="0"/>
              </a:spcAft>
              <a:buSzPts val="1600"/>
              <a:buChar char="►"/>
            </a:pPr>
            <a:r>
              <a:rPr lang="en-US" sz="1600"/>
              <a:t>Canon Leased Copiers (mycsa account)</a:t>
            </a:r>
            <a:endParaRPr sz="1600"/>
          </a:p>
          <a:p>
            <a:pPr marL="342900" lvl="0" indent="-342900" algn="l" rtl="0">
              <a:lnSpc>
                <a:spcPct val="150000"/>
              </a:lnSpc>
              <a:spcBef>
                <a:spcPts val="500"/>
              </a:spcBef>
              <a:spcAft>
                <a:spcPts val="0"/>
              </a:spcAft>
              <a:buSzPts val="1326"/>
              <a:buChar char="►"/>
            </a:pPr>
            <a:r>
              <a:rPr lang="en-US" sz="1600"/>
              <a:t>Travel</a:t>
            </a:r>
            <a:endParaRPr/>
          </a:p>
          <a:p>
            <a:pPr marL="342900" lvl="0" indent="-342900" algn="l" rtl="0">
              <a:lnSpc>
                <a:spcPct val="150000"/>
              </a:lnSpc>
              <a:spcBef>
                <a:spcPts val="500"/>
              </a:spcBef>
              <a:spcAft>
                <a:spcPts val="0"/>
              </a:spcAft>
              <a:buSzPts val="1600"/>
              <a:buChar char="►"/>
            </a:pPr>
            <a:r>
              <a:rPr lang="en-US" sz="1600"/>
              <a:t>Durham</a:t>
            </a:r>
            <a:endParaRPr/>
          </a:p>
          <a:p>
            <a:pPr marL="342900" lvl="0" indent="-342900" algn="l" rtl="0">
              <a:lnSpc>
                <a:spcPct val="150000"/>
              </a:lnSpc>
              <a:spcBef>
                <a:spcPts val="500"/>
              </a:spcBef>
              <a:spcAft>
                <a:spcPts val="0"/>
              </a:spcAft>
              <a:buSzPts val="1600"/>
              <a:buChar char="►"/>
            </a:pPr>
            <a:r>
              <a:rPr lang="en-US" sz="1600"/>
              <a:t>Contacts </a:t>
            </a:r>
            <a:endParaRPr/>
          </a:p>
          <a:p>
            <a:pPr marL="50800" lvl="0" indent="0" algn="l" rtl="0">
              <a:lnSpc>
                <a:spcPct val="90000"/>
              </a:lnSpc>
              <a:spcBef>
                <a:spcPts val="1000"/>
              </a:spcBef>
              <a:spcAft>
                <a:spcPts val="0"/>
              </a:spcAft>
              <a:buSzPts val="28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0"/>
          <p:cNvSpPr txBox="1">
            <a:spLocks noGrp="1"/>
          </p:cNvSpPr>
          <p:nvPr>
            <p:ph type="title"/>
          </p:nvPr>
        </p:nvSpPr>
        <p:spPr>
          <a:xfrm>
            <a:off x="643128" y="210949"/>
            <a:ext cx="8537448" cy="77628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t>Purchasing Cont’d. </a:t>
            </a:r>
            <a:endParaRPr/>
          </a:p>
        </p:txBody>
      </p:sp>
      <p:sp>
        <p:nvSpPr>
          <p:cNvPr id="274" name="Google Shape;274;p30"/>
          <p:cNvSpPr txBox="1">
            <a:spLocks noGrp="1"/>
          </p:cNvSpPr>
          <p:nvPr>
            <p:ph type="body" idx="1"/>
          </p:nvPr>
        </p:nvSpPr>
        <p:spPr>
          <a:xfrm>
            <a:off x="643128" y="1350980"/>
            <a:ext cx="10890504" cy="492469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440"/>
              <a:buNone/>
            </a:pPr>
            <a:r>
              <a:rPr lang="en-US" sz="3600"/>
              <a:t>Beverage Machines </a:t>
            </a:r>
            <a:endParaRPr/>
          </a:p>
          <a:p>
            <a:pPr marL="342900" lvl="0" indent="-342900" algn="l" rtl="0">
              <a:lnSpc>
                <a:spcPct val="90000"/>
              </a:lnSpc>
              <a:spcBef>
                <a:spcPts val="1000"/>
              </a:spcBef>
              <a:spcAft>
                <a:spcPts val="0"/>
              </a:spcAft>
              <a:buSzPts val="1440"/>
              <a:buChar char="►"/>
            </a:pPr>
            <a:r>
              <a:rPr lang="en-US"/>
              <a:t>Dr. Pepper is CISD beverage vendor.</a:t>
            </a:r>
            <a:endParaRPr/>
          </a:p>
          <a:p>
            <a:pPr marL="342900" lvl="0" indent="-342900" algn="l" rtl="0">
              <a:lnSpc>
                <a:spcPct val="90000"/>
              </a:lnSpc>
              <a:spcBef>
                <a:spcPts val="1000"/>
              </a:spcBef>
              <a:spcAft>
                <a:spcPts val="0"/>
              </a:spcAft>
              <a:buSzPts val="1440"/>
              <a:buChar char="►"/>
            </a:pPr>
            <a:r>
              <a:rPr lang="en-US"/>
              <a:t>Current contract allows for each campus to receive 35% commission monthly for Dr. Pepper product sales.</a:t>
            </a:r>
            <a:endParaRPr/>
          </a:p>
          <a:p>
            <a:pPr marL="342900" lvl="0" indent="-342900" algn="l" rtl="0">
              <a:lnSpc>
                <a:spcPct val="90000"/>
              </a:lnSpc>
              <a:spcBef>
                <a:spcPts val="1000"/>
              </a:spcBef>
              <a:spcAft>
                <a:spcPts val="0"/>
              </a:spcAft>
              <a:buSzPts val="1440"/>
              <a:buChar char="►"/>
            </a:pPr>
            <a:r>
              <a:rPr lang="en-US"/>
              <a:t>If campus will receive commission, amount will be placed in campus 461 - 40 account</a:t>
            </a:r>
            <a:endParaRPr/>
          </a:p>
          <a:p>
            <a:pPr marL="342900" lvl="0" indent="-342900" algn="l" rtl="0">
              <a:lnSpc>
                <a:spcPct val="90000"/>
              </a:lnSpc>
              <a:spcBef>
                <a:spcPts val="1000"/>
              </a:spcBef>
              <a:spcAft>
                <a:spcPts val="0"/>
              </a:spcAft>
              <a:buSzPts val="1440"/>
              <a:buChar char="►"/>
            </a:pPr>
            <a:r>
              <a:rPr lang="en-US"/>
              <a:t>Contract allows for campuses up to </a:t>
            </a:r>
            <a:r>
              <a:rPr lang="en-US" b="1" u="sng"/>
              <a:t>10 F-R-E-E- </a:t>
            </a:r>
            <a:r>
              <a:rPr lang="en-US"/>
              <a:t>cases of either bottled water or can carbonated drinks.  Form has to be completed and can be located on the CISD Purchasing website. </a:t>
            </a:r>
            <a:endParaRPr/>
          </a:p>
          <a:p>
            <a:pPr marL="342900" lvl="0" indent="-342900" algn="l" rtl="0">
              <a:lnSpc>
                <a:spcPct val="90000"/>
              </a:lnSpc>
              <a:spcBef>
                <a:spcPts val="1000"/>
              </a:spcBef>
              <a:spcAft>
                <a:spcPts val="0"/>
              </a:spcAft>
              <a:buSzPts val="1440"/>
              <a:buChar char="►"/>
            </a:pPr>
            <a:r>
              <a:rPr lang="en-US"/>
              <a:t>Contact is Kirk Conger.  Email address is </a:t>
            </a:r>
            <a:r>
              <a:rPr lang="en-US" u="sng">
                <a:solidFill>
                  <a:schemeClr val="hlink"/>
                </a:solidFill>
                <a:hlinkClick r:id="rId3"/>
              </a:rPr>
              <a:t>kirk.conger@kdrp.com</a:t>
            </a:r>
            <a:r>
              <a:rPr lang="en-US"/>
              <a:t>. </a:t>
            </a:r>
            <a:endParaRPr/>
          </a:p>
          <a:p>
            <a:pPr marL="457200" marR="0" lvl="0" indent="-228600" algn="l" rtl="0">
              <a:lnSpc>
                <a:spcPct val="90000"/>
              </a:lnSpc>
              <a:spcBef>
                <a:spcPts val="1000"/>
              </a:spcBef>
              <a:spcAft>
                <a:spcPts val="0"/>
              </a:spcAft>
              <a:buClr>
                <a:schemeClr val="dk1"/>
              </a:buClr>
              <a:buSzPts val="2800"/>
              <a:buFont typeface="Arial"/>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1"/>
          <p:cNvSpPr txBox="1">
            <a:spLocks noGrp="1"/>
          </p:cNvSpPr>
          <p:nvPr>
            <p:ph type="title"/>
          </p:nvPr>
        </p:nvSpPr>
        <p:spPr>
          <a:xfrm>
            <a:off x="643128" y="210949"/>
            <a:ext cx="8537448" cy="77628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t>Purchasing Cont’d (Related Forms)</a:t>
            </a:r>
            <a:endParaRPr/>
          </a:p>
        </p:txBody>
      </p:sp>
      <p:sp>
        <p:nvSpPr>
          <p:cNvPr id="280" name="Google Shape;280;p31"/>
          <p:cNvSpPr txBox="1">
            <a:spLocks noGrp="1"/>
          </p:cNvSpPr>
          <p:nvPr>
            <p:ph type="body" idx="1"/>
          </p:nvPr>
        </p:nvSpPr>
        <p:spPr>
          <a:xfrm>
            <a:off x="643128" y="1350980"/>
            <a:ext cx="10890504" cy="492469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40"/>
              <a:buNone/>
            </a:pPr>
            <a:r>
              <a:rPr lang="en-US" sz="2000"/>
              <a:t>Forms can be located by visiting the CISD Purchasing Department website and clicking on "</a:t>
            </a:r>
            <a:r>
              <a:rPr lang="en-US" sz="2000" b="1"/>
              <a:t>Purchasing Related Forms</a:t>
            </a:r>
            <a:r>
              <a:rPr lang="en-US" sz="2000"/>
              <a:t>"</a:t>
            </a:r>
            <a:endParaRPr/>
          </a:p>
          <a:p>
            <a:pPr marL="0" lvl="0" indent="0" algn="l" rtl="0">
              <a:lnSpc>
                <a:spcPct val="90000"/>
              </a:lnSpc>
              <a:spcBef>
                <a:spcPts val="1000"/>
              </a:spcBef>
              <a:spcAft>
                <a:spcPts val="0"/>
              </a:spcAft>
              <a:buSzPts val="1440"/>
              <a:buNone/>
            </a:pPr>
            <a:endParaRPr sz="2000"/>
          </a:p>
          <a:p>
            <a:pPr marL="457200" lvl="0" indent="-457200" algn="l" rtl="0">
              <a:lnSpc>
                <a:spcPct val="90000"/>
              </a:lnSpc>
              <a:spcBef>
                <a:spcPts val="1000"/>
              </a:spcBef>
              <a:spcAft>
                <a:spcPts val="0"/>
              </a:spcAft>
              <a:buSzPts val="1440"/>
              <a:buChar char="►"/>
            </a:pPr>
            <a:r>
              <a:rPr lang="en-US" sz="2000"/>
              <a:t>TEA Grant Allowable cost Request Field Trip</a:t>
            </a:r>
            <a:endParaRPr/>
          </a:p>
          <a:p>
            <a:pPr marL="457200" lvl="0" indent="-457200" algn="l" rtl="0">
              <a:lnSpc>
                <a:spcPct val="90000"/>
              </a:lnSpc>
              <a:spcBef>
                <a:spcPts val="1000"/>
              </a:spcBef>
              <a:spcAft>
                <a:spcPts val="0"/>
              </a:spcAft>
              <a:buSzPts val="1440"/>
              <a:buChar char="►"/>
            </a:pPr>
            <a:r>
              <a:rPr lang="en-US" sz="2000"/>
              <a:t>TEA Grant Allowable cost Request Staff travel</a:t>
            </a:r>
            <a:endParaRPr/>
          </a:p>
          <a:p>
            <a:pPr marL="457200" lvl="0" indent="-457200" algn="l" rtl="0">
              <a:lnSpc>
                <a:spcPct val="90000"/>
              </a:lnSpc>
              <a:spcBef>
                <a:spcPts val="1000"/>
              </a:spcBef>
              <a:spcAft>
                <a:spcPts val="0"/>
              </a:spcAft>
              <a:buSzPts val="1440"/>
              <a:buChar char="►"/>
            </a:pPr>
            <a:r>
              <a:rPr lang="en-US" sz="2000"/>
              <a:t>Blank W-9</a:t>
            </a:r>
            <a:endParaRPr/>
          </a:p>
          <a:p>
            <a:pPr marL="457200" lvl="0" indent="-457200" algn="l" rtl="0">
              <a:lnSpc>
                <a:spcPct val="90000"/>
              </a:lnSpc>
              <a:spcBef>
                <a:spcPts val="1000"/>
              </a:spcBef>
              <a:spcAft>
                <a:spcPts val="0"/>
              </a:spcAft>
              <a:buSzPts val="1440"/>
              <a:buChar char="►"/>
            </a:pPr>
            <a:r>
              <a:rPr lang="en-US" sz="2000"/>
              <a:t>CISD Travel Authorization Form</a:t>
            </a:r>
            <a:endParaRPr/>
          </a:p>
          <a:p>
            <a:pPr marL="457200" lvl="0" indent="-457200" algn="l" rtl="0">
              <a:lnSpc>
                <a:spcPct val="90000"/>
              </a:lnSpc>
              <a:spcBef>
                <a:spcPts val="1000"/>
              </a:spcBef>
              <a:spcAft>
                <a:spcPts val="0"/>
              </a:spcAft>
              <a:buSzPts val="1440"/>
              <a:buChar char="►"/>
            </a:pPr>
            <a:r>
              <a:rPr lang="en-US" sz="2000"/>
              <a:t>Dr. Pepper Request Form</a:t>
            </a:r>
            <a:endParaRPr/>
          </a:p>
          <a:p>
            <a:pPr marL="457200" lvl="0" indent="-457200" algn="l" rtl="0">
              <a:lnSpc>
                <a:spcPct val="90000"/>
              </a:lnSpc>
              <a:spcBef>
                <a:spcPts val="1000"/>
              </a:spcBef>
              <a:spcAft>
                <a:spcPts val="0"/>
              </a:spcAft>
              <a:buSzPts val="1440"/>
              <a:buChar char="►"/>
            </a:pPr>
            <a:r>
              <a:rPr lang="en-US" sz="2000"/>
              <a:t>Finance Contact List</a:t>
            </a:r>
            <a:endParaRPr/>
          </a:p>
          <a:p>
            <a:pPr marL="457200" lvl="0" indent="-457200" algn="l" rtl="0">
              <a:lnSpc>
                <a:spcPct val="90000"/>
              </a:lnSpc>
              <a:spcBef>
                <a:spcPts val="1000"/>
              </a:spcBef>
              <a:spcAft>
                <a:spcPts val="0"/>
              </a:spcAft>
              <a:buSzPts val="1440"/>
              <a:buChar char="►"/>
            </a:pPr>
            <a:r>
              <a:rPr lang="en-US" sz="2000"/>
              <a:t>Fundraiser Form</a:t>
            </a:r>
            <a:endParaRPr/>
          </a:p>
          <a:p>
            <a:pPr marL="457200" lvl="0" indent="-457200" algn="l" rtl="0">
              <a:lnSpc>
                <a:spcPct val="90000"/>
              </a:lnSpc>
              <a:spcBef>
                <a:spcPts val="1000"/>
              </a:spcBef>
              <a:spcAft>
                <a:spcPts val="0"/>
              </a:spcAft>
              <a:buSzPts val="1440"/>
              <a:buChar char="►"/>
            </a:pPr>
            <a:r>
              <a:rPr lang="en-US" sz="2000"/>
              <a:t>Donation Form</a:t>
            </a:r>
            <a:endParaRPr/>
          </a:p>
          <a:p>
            <a:pPr marL="457200" lvl="0" indent="-457200" algn="l" rtl="0">
              <a:lnSpc>
                <a:spcPct val="90000"/>
              </a:lnSpc>
              <a:spcBef>
                <a:spcPts val="1000"/>
              </a:spcBef>
              <a:spcAft>
                <a:spcPts val="0"/>
              </a:spcAft>
              <a:buSzPts val="1440"/>
              <a:buChar char="►"/>
            </a:pPr>
            <a:r>
              <a:rPr lang="en-US" sz="2000"/>
              <a:t>Crowley ISD Business card order form from Digital Press</a:t>
            </a:r>
            <a:endParaRPr/>
          </a:p>
          <a:p>
            <a:pPr marL="50800" lvl="0" indent="0" algn="l" rtl="0">
              <a:lnSpc>
                <a:spcPct val="90000"/>
              </a:lnSpc>
              <a:spcBef>
                <a:spcPts val="1000"/>
              </a:spcBef>
              <a:spcAft>
                <a:spcPts val="0"/>
              </a:spcAft>
              <a:buSzPts val="2800"/>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2"/>
          <p:cNvSpPr txBox="1">
            <a:spLocks noGrp="1"/>
          </p:cNvSpPr>
          <p:nvPr>
            <p:ph type="title"/>
          </p:nvPr>
        </p:nvSpPr>
        <p:spPr>
          <a:xfrm>
            <a:off x="643128" y="210949"/>
            <a:ext cx="8537448" cy="77628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t>Purchasing Cont.’d (Sam’s Club and Costco)</a:t>
            </a:r>
            <a:endParaRPr/>
          </a:p>
        </p:txBody>
      </p:sp>
      <p:sp>
        <p:nvSpPr>
          <p:cNvPr id="286" name="Google Shape;286;p32"/>
          <p:cNvSpPr txBox="1">
            <a:spLocks noGrp="1"/>
          </p:cNvSpPr>
          <p:nvPr>
            <p:ph type="body" idx="1"/>
          </p:nvPr>
        </p:nvSpPr>
        <p:spPr>
          <a:xfrm>
            <a:off x="643128" y="1350980"/>
            <a:ext cx="10890504" cy="4924692"/>
          </a:xfrm>
          <a:prstGeom prst="rect">
            <a:avLst/>
          </a:prstGeom>
          <a:noFill/>
          <a:ln>
            <a:noFill/>
          </a:ln>
        </p:spPr>
        <p:txBody>
          <a:bodyPr spcFirstLastPara="1" wrap="square" lIns="91425" tIns="45700" rIns="91425" bIns="45700" anchor="t" anchorCtr="0">
            <a:noAutofit/>
          </a:bodyPr>
          <a:lstStyle/>
          <a:p>
            <a:pPr marL="342900" lvl="0" indent="-215900" algn="l" rtl="0">
              <a:lnSpc>
                <a:spcPct val="90000"/>
              </a:lnSpc>
              <a:spcBef>
                <a:spcPts val="0"/>
              </a:spcBef>
              <a:spcAft>
                <a:spcPts val="0"/>
              </a:spcAft>
              <a:buSzPts val="2000"/>
              <a:buFont typeface="Noto Sans Symbols"/>
              <a:buNone/>
            </a:pPr>
            <a:endParaRPr sz="1400">
              <a:latin typeface="Trebuchet MS"/>
              <a:ea typeface="Trebuchet MS"/>
              <a:cs typeface="Trebuchet MS"/>
              <a:sym typeface="Trebuchet MS"/>
            </a:endParaRPr>
          </a:p>
          <a:p>
            <a:pPr marL="342900" lvl="0" indent="-215900" algn="l" rtl="0">
              <a:lnSpc>
                <a:spcPct val="90000"/>
              </a:lnSpc>
              <a:spcBef>
                <a:spcPts val="0"/>
              </a:spcBef>
              <a:spcAft>
                <a:spcPts val="0"/>
              </a:spcAft>
              <a:buSzPts val="2000"/>
              <a:buFont typeface="Noto Sans Symbols"/>
              <a:buNone/>
            </a:pPr>
            <a:endParaRPr sz="1400">
              <a:latin typeface="Trebuchet MS"/>
              <a:ea typeface="Trebuchet MS"/>
              <a:cs typeface="Trebuchet MS"/>
              <a:sym typeface="Trebuchet MS"/>
            </a:endParaRPr>
          </a:p>
          <a:p>
            <a:pPr marL="342900" lvl="0" indent="-215900" algn="l" rtl="0">
              <a:lnSpc>
                <a:spcPct val="90000"/>
              </a:lnSpc>
              <a:spcBef>
                <a:spcPts val="0"/>
              </a:spcBef>
              <a:spcAft>
                <a:spcPts val="0"/>
              </a:spcAft>
              <a:buSzPts val="2000"/>
              <a:buFont typeface="Noto Sans Symbols"/>
              <a:buNone/>
            </a:pPr>
            <a:endParaRPr sz="1400">
              <a:latin typeface="Trebuchet MS"/>
              <a:ea typeface="Trebuchet MS"/>
              <a:cs typeface="Trebuchet MS"/>
              <a:sym typeface="Trebuchet MS"/>
            </a:endParaRPr>
          </a:p>
          <a:p>
            <a:pPr marL="342900" lvl="0" indent="-215900" algn="l" rtl="0">
              <a:lnSpc>
                <a:spcPct val="90000"/>
              </a:lnSpc>
              <a:spcBef>
                <a:spcPts val="0"/>
              </a:spcBef>
              <a:spcAft>
                <a:spcPts val="0"/>
              </a:spcAft>
              <a:buSzPts val="2000"/>
              <a:buFont typeface="Noto Sans Symbols"/>
              <a:buNone/>
            </a:pPr>
            <a:endParaRPr sz="1400">
              <a:latin typeface="Trebuchet MS"/>
              <a:ea typeface="Trebuchet MS"/>
              <a:cs typeface="Trebuchet MS"/>
              <a:sym typeface="Trebuchet MS"/>
            </a:endParaRPr>
          </a:p>
          <a:p>
            <a:pPr marL="342900" lvl="0" indent="-215900" algn="l" rtl="0">
              <a:lnSpc>
                <a:spcPct val="90000"/>
              </a:lnSpc>
              <a:spcBef>
                <a:spcPts val="0"/>
              </a:spcBef>
              <a:spcAft>
                <a:spcPts val="0"/>
              </a:spcAft>
              <a:buSzPts val="2000"/>
              <a:buFont typeface="Noto Sans Symbols"/>
              <a:buNone/>
            </a:pPr>
            <a:endParaRPr sz="1400">
              <a:latin typeface="Trebuchet MS"/>
              <a:ea typeface="Trebuchet MS"/>
              <a:cs typeface="Trebuchet MS"/>
              <a:sym typeface="Trebuchet MS"/>
            </a:endParaRPr>
          </a:p>
          <a:p>
            <a:pPr marL="342900" lvl="0" indent="-215900" algn="l" rtl="0">
              <a:lnSpc>
                <a:spcPct val="90000"/>
              </a:lnSpc>
              <a:spcBef>
                <a:spcPts val="0"/>
              </a:spcBef>
              <a:spcAft>
                <a:spcPts val="0"/>
              </a:spcAft>
              <a:buSzPts val="2000"/>
              <a:buFont typeface="Noto Sans Symbols"/>
              <a:buNone/>
            </a:pPr>
            <a:endParaRPr sz="1400">
              <a:latin typeface="Trebuchet MS"/>
              <a:ea typeface="Trebuchet MS"/>
              <a:cs typeface="Trebuchet MS"/>
              <a:sym typeface="Trebuchet MS"/>
            </a:endParaRPr>
          </a:p>
          <a:p>
            <a:pPr marL="342900" lvl="0" indent="-215900" algn="l" rtl="0">
              <a:lnSpc>
                <a:spcPct val="90000"/>
              </a:lnSpc>
              <a:spcBef>
                <a:spcPts val="0"/>
              </a:spcBef>
              <a:spcAft>
                <a:spcPts val="0"/>
              </a:spcAft>
              <a:buSzPts val="2000"/>
              <a:buFont typeface="Noto Sans Symbols"/>
              <a:buNone/>
            </a:pPr>
            <a:endParaRPr sz="1400">
              <a:latin typeface="Trebuchet MS"/>
              <a:ea typeface="Trebuchet MS"/>
              <a:cs typeface="Trebuchet MS"/>
              <a:sym typeface="Trebuchet MS"/>
            </a:endParaRPr>
          </a:p>
          <a:p>
            <a:pPr marL="0" lvl="0" indent="0" algn="l" rtl="0">
              <a:lnSpc>
                <a:spcPct val="90000"/>
              </a:lnSpc>
              <a:spcBef>
                <a:spcPts val="0"/>
              </a:spcBef>
              <a:spcAft>
                <a:spcPts val="0"/>
              </a:spcAft>
              <a:buSzPts val="2000"/>
              <a:buFont typeface="Noto Sans Symbols"/>
              <a:buNone/>
            </a:pPr>
            <a:endParaRPr sz="1400">
              <a:latin typeface="Calibri"/>
              <a:ea typeface="Calibri"/>
              <a:cs typeface="Calibri"/>
              <a:sym typeface="Calibri"/>
            </a:endParaRPr>
          </a:p>
          <a:p>
            <a:pPr marL="285750" lvl="0" indent="-158750" algn="l" rtl="0">
              <a:lnSpc>
                <a:spcPct val="90000"/>
              </a:lnSpc>
              <a:spcBef>
                <a:spcPts val="0"/>
              </a:spcBef>
              <a:spcAft>
                <a:spcPts val="0"/>
              </a:spcAft>
              <a:buSzPts val="2000"/>
              <a:buNone/>
            </a:pPr>
            <a:endParaRPr sz="1400">
              <a:latin typeface="Calibri"/>
              <a:ea typeface="Calibri"/>
              <a:cs typeface="Calibri"/>
              <a:sym typeface="Calibri"/>
            </a:endParaRPr>
          </a:p>
          <a:p>
            <a:pPr marL="285750" lvl="0" indent="-285750" algn="l" rtl="0">
              <a:lnSpc>
                <a:spcPct val="90000"/>
              </a:lnSpc>
              <a:spcBef>
                <a:spcPts val="0"/>
              </a:spcBef>
              <a:spcAft>
                <a:spcPts val="0"/>
              </a:spcAft>
              <a:buSzPts val="2000"/>
              <a:buChar char="•"/>
            </a:pPr>
            <a:r>
              <a:rPr lang="en-US" sz="1400">
                <a:latin typeface="Calibri"/>
                <a:ea typeface="Calibri"/>
                <a:cs typeface="Calibri"/>
                <a:sym typeface="Calibri"/>
              </a:rPr>
              <a:t>$300 limit per purchase order </a:t>
            </a:r>
            <a:endParaRPr/>
          </a:p>
          <a:p>
            <a:pPr marL="285750" lvl="0" indent="-107950" algn="l" rtl="0">
              <a:lnSpc>
                <a:spcPct val="90000"/>
              </a:lnSpc>
              <a:spcBef>
                <a:spcPts val="0"/>
              </a:spcBef>
              <a:spcAft>
                <a:spcPts val="0"/>
              </a:spcAft>
              <a:buSzPts val="2800"/>
              <a:buNone/>
            </a:pPr>
            <a:endParaRPr sz="1400">
              <a:latin typeface="Calibri"/>
              <a:ea typeface="Calibri"/>
              <a:cs typeface="Calibri"/>
              <a:sym typeface="Calibri"/>
            </a:endParaRPr>
          </a:p>
          <a:p>
            <a:pPr marL="285750" lvl="0" indent="-285750" algn="l" rtl="0">
              <a:lnSpc>
                <a:spcPct val="90000"/>
              </a:lnSpc>
              <a:spcBef>
                <a:spcPts val="0"/>
              </a:spcBef>
              <a:spcAft>
                <a:spcPts val="0"/>
              </a:spcAft>
              <a:buSzPts val="2000"/>
              <a:buChar char="•"/>
            </a:pPr>
            <a:r>
              <a:rPr lang="en-US" sz="1400">
                <a:latin typeface="Calibri"/>
                <a:ea typeface="Calibri"/>
                <a:cs typeface="Calibri"/>
                <a:sym typeface="Calibri"/>
              </a:rPr>
              <a:t>Must list on requisition, type of items you will purchase</a:t>
            </a:r>
            <a:endParaRPr sz="1400">
              <a:latin typeface="Calibri"/>
              <a:ea typeface="Calibri"/>
              <a:cs typeface="Calibri"/>
              <a:sym typeface="Calibri"/>
            </a:endParaRPr>
          </a:p>
          <a:p>
            <a:pPr marL="412750" lvl="0" indent="-158750" algn="l" rtl="0">
              <a:lnSpc>
                <a:spcPct val="90000"/>
              </a:lnSpc>
              <a:spcBef>
                <a:spcPts val="0"/>
              </a:spcBef>
              <a:spcAft>
                <a:spcPts val="0"/>
              </a:spcAft>
              <a:buSzPts val="2000"/>
              <a:buNone/>
            </a:pPr>
            <a:endParaRPr sz="1400">
              <a:latin typeface="Calibri"/>
              <a:ea typeface="Calibri"/>
              <a:cs typeface="Calibri"/>
              <a:sym typeface="Calibri"/>
            </a:endParaRPr>
          </a:p>
          <a:p>
            <a:pPr marL="285750" lvl="0" indent="-285750" algn="l" rtl="0">
              <a:lnSpc>
                <a:spcPct val="90000"/>
              </a:lnSpc>
              <a:spcBef>
                <a:spcPts val="0"/>
              </a:spcBef>
              <a:spcAft>
                <a:spcPts val="0"/>
              </a:spcAft>
              <a:buSzPts val="2000"/>
              <a:buChar char="•"/>
            </a:pPr>
            <a:r>
              <a:rPr lang="en-US" sz="1400">
                <a:latin typeface="Calibri"/>
                <a:ea typeface="Calibri"/>
                <a:cs typeface="Calibri"/>
                <a:sym typeface="Calibri"/>
              </a:rPr>
              <a:t>Do not combine purchase orders/1 purchase order per transaction</a:t>
            </a:r>
            <a:endParaRPr sz="1400">
              <a:latin typeface="Calibri"/>
              <a:ea typeface="Calibri"/>
              <a:cs typeface="Calibri"/>
              <a:sym typeface="Calibri"/>
            </a:endParaRPr>
          </a:p>
          <a:p>
            <a:pPr marL="412750" lvl="0" indent="-158750" algn="l" rtl="0">
              <a:lnSpc>
                <a:spcPct val="90000"/>
              </a:lnSpc>
              <a:spcBef>
                <a:spcPts val="0"/>
              </a:spcBef>
              <a:spcAft>
                <a:spcPts val="0"/>
              </a:spcAft>
              <a:buSzPts val="2000"/>
              <a:buNone/>
            </a:pPr>
            <a:endParaRPr sz="1400">
              <a:latin typeface="Calibri"/>
              <a:ea typeface="Calibri"/>
              <a:cs typeface="Calibri"/>
              <a:sym typeface="Calibri"/>
            </a:endParaRPr>
          </a:p>
          <a:p>
            <a:pPr marL="285750" lvl="0" indent="-285750" algn="l" rtl="0">
              <a:lnSpc>
                <a:spcPct val="90000"/>
              </a:lnSpc>
              <a:spcBef>
                <a:spcPts val="0"/>
              </a:spcBef>
              <a:spcAft>
                <a:spcPts val="0"/>
              </a:spcAft>
              <a:buSzPts val="2000"/>
              <a:buChar char="•"/>
            </a:pPr>
            <a:r>
              <a:rPr lang="en-US" sz="1400">
                <a:latin typeface="Calibri"/>
                <a:ea typeface="Calibri"/>
                <a:cs typeface="Calibri"/>
                <a:sym typeface="Calibri"/>
              </a:rPr>
              <a:t>Take a copy of the purchase order with you</a:t>
            </a:r>
            <a:endParaRPr sz="1400">
              <a:latin typeface="Calibri"/>
              <a:ea typeface="Calibri"/>
              <a:cs typeface="Calibri"/>
              <a:sym typeface="Calibri"/>
            </a:endParaRPr>
          </a:p>
          <a:p>
            <a:pPr marL="412750" lvl="0" indent="-158750" algn="l" rtl="0">
              <a:lnSpc>
                <a:spcPct val="90000"/>
              </a:lnSpc>
              <a:spcBef>
                <a:spcPts val="0"/>
              </a:spcBef>
              <a:spcAft>
                <a:spcPts val="0"/>
              </a:spcAft>
              <a:buSzPts val="2000"/>
              <a:buNone/>
            </a:pPr>
            <a:endParaRPr sz="1400">
              <a:latin typeface="Calibri"/>
              <a:ea typeface="Calibri"/>
              <a:cs typeface="Calibri"/>
              <a:sym typeface="Calibri"/>
            </a:endParaRPr>
          </a:p>
          <a:p>
            <a:pPr marL="285750" lvl="0" indent="-285750" algn="l" rtl="0">
              <a:lnSpc>
                <a:spcPct val="90000"/>
              </a:lnSpc>
              <a:spcBef>
                <a:spcPts val="0"/>
              </a:spcBef>
              <a:spcAft>
                <a:spcPts val="0"/>
              </a:spcAft>
              <a:buSzPts val="2000"/>
              <a:buChar char="•"/>
            </a:pPr>
            <a:r>
              <a:rPr lang="en-US" sz="1400">
                <a:latin typeface="Calibri"/>
                <a:ea typeface="Calibri"/>
                <a:cs typeface="Calibri"/>
                <a:sym typeface="Calibri"/>
              </a:rPr>
              <a:t>Purchase only items listed on the purchase order (category items)</a:t>
            </a:r>
            <a:endParaRPr sz="1400">
              <a:latin typeface="Calibri"/>
              <a:ea typeface="Calibri"/>
              <a:cs typeface="Calibri"/>
              <a:sym typeface="Calibri"/>
            </a:endParaRPr>
          </a:p>
          <a:p>
            <a:pPr marL="412750" lvl="0" indent="-158750" algn="l" rtl="0">
              <a:lnSpc>
                <a:spcPct val="90000"/>
              </a:lnSpc>
              <a:spcBef>
                <a:spcPts val="0"/>
              </a:spcBef>
              <a:spcAft>
                <a:spcPts val="0"/>
              </a:spcAft>
              <a:buSzPts val="2000"/>
              <a:buNone/>
            </a:pPr>
            <a:endParaRPr sz="1400">
              <a:latin typeface="Calibri"/>
              <a:ea typeface="Calibri"/>
              <a:cs typeface="Calibri"/>
              <a:sym typeface="Calibri"/>
            </a:endParaRPr>
          </a:p>
          <a:p>
            <a:pPr marL="285750" lvl="0" indent="-285750" algn="l" rtl="0">
              <a:lnSpc>
                <a:spcPct val="90000"/>
              </a:lnSpc>
              <a:spcBef>
                <a:spcPts val="0"/>
              </a:spcBef>
              <a:spcAft>
                <a:spcPts val="0"/>
              </a:spcAft>
              <a:buSzPts val="2000"/>
              <a:buChar char="•"/>
            </a:pPr>
            <a:r>
              <a:rPr lang="en-US" sz="1400">
                <a:latin typeface="Calibri"/>
                <a:ea typeface="Calibri"/>
                <a:cs typeface="Calibri"/>
                <a:sym typeface="Calibri"/>
              </a:rPr>
              <a:t>Attach receipt, "receive" on the purchase order and inform Accounts Payable it is ready to be paid </a:t>
            </a:r>
            <a:endParaRPr sz="1400">
              <a:latin typeface="Calibri"/>
              <a:ea typeface="Calibri"/>
              <a:cs typeface="Calibri"/>
              <a:sym typeface="Calibri"/>
            </a:endParaRPr>
          </a:p>
          <a:p>
            <a:pPr marL="412750" lvl="0" indent="-158750" algn="l" rtl="0">
              <a:lnSpc>
                <a:spcPct val="90000"/>
              </a:lnSpc>
              <a:spcBef>
                <a:spcPts val="0"/>
              </a:spcBef>
              <a:spcAft>
                <a:spcPts val="0"/>
              </a:spcAft>
              <a:buSzPts val="2000"/>
              <a:buNone/>
            </a:pPr>
            <a:endParaRPr sz="1400">
              <a:latin typeface="Calibri"/>
              <a:ea typeface="Calibri"/>
              <a:cs typeface="Calibri"/>
              <a:sym typeface="Calibri"/>
            </a:endParaRPr>
          </a:p>
          <a:p>
            <a:pPr marL="285750" lvl="0" indent="-285750" algn="l" rtl="0">
              <a:lnSpc>
                <a:spcPct val="90000"/>
              </a:lnSpc>
              <a:spcBef>
                <a:spcPts val="0"/>
              </a:spcBef>
              <a:spcAft>
                <a:spcPts val="0"/>
              </a:spcAft>
              <a:buSzPts val="2000"/>
              <a:buChar char="•"/>
            </a:pPr>
            <a:r>
              <a:rPr lang="en-US" sz="1400" u="sng">
                <a:solidFill>
                  <a:schemeClr val="hlink"/>
                </a:solidFill>
                <a:latin typeface="Calibri"/>
                <a:ea typeface="Calibri"/>
                <a:cs typeface="Calibri"/>
                <a:sym typeface="Calibri"/>
                <a:hlinkClick r:id="rId3"/>
              </a:rPr>
              <a:t>accounts.payable@crowley.k12.tx.us</a:t>
            </a:r>
            <a:r>
              <a:rPr lang="en-US" sz="1400">
                <a:latin typeface="Calibri"/>
                <a:ea typeface="Calibri"/>
                <a:cs typeface="Calibri"/>
                <a:sym typeface="Calibri"/>
              </a:rPr>
              <a:t> </a:t>
            </a:r>
            <a:endParaRPr/>
          </a:p>
          <a:p>
            <a:pPr marL="457200" marR="0" lvl="0" indent="-228600" algn="l" rtl="0">
              <a:lnSpc>
                <a:spcPct val="90000"/>
              </a:lnSpc>
              <a:spcBef>
                <a:spcPts val="1000"/>
              </a:spcBef>
              <a:spcAft>
                <a:spcPts val="0"/>
              </a:spcAft>
              <a:buClr>
                <a:schemeClr val="dk1"/>
              </a:buClr>
              <a:buSzPts val="2800"/>
              <a:buFont typeface="Arial"/>
              <a:buNone/>
            </a:pPr>
            <a:endParaRPr/>
          </a:p>
        </p:txBody>
      </p:sp>
      <p:pic>
        <p:nvPicPr>
          <p:cNvPr id="287" name="Google Shape;287;p32" descr="Logo, company name&#10;&#10;Description automatically generated"/>
          <p:cNvPicPr preferRelativeResize="0"/>
          <p:nvPr/>
        </p:nvPicPr>
        <p:blipFill rotWithShape="1">
          <a:blip r:embed="rId4">
            <a:alphaModFix/>
          </a:blip>
          <a:srcRect/>
          <a:stretch/>
        </p:blipFill>
        <p:spPr>
          <a:xfrm>
            <a:off x="2532275" y="1355502"/>
            <a:ext cx="2738975" cy="1536200"/>
          </a:xfrm>
          <a:prstGeom prst="rect">
            <a:avLst/>
          </a:prstGeom>
          <a:noFill/>
          <a:ln>
            <a:noFill/>
          </a:ln>
        </p:spPr>
      </p:pic>
      <p:pic>
        <p:nvPicPr>
          <p:cNvPr id="288" name="Google Shape;288;p32" descr="Logo, company name&#10;&#10;Description automatically generated"/>
          <p:cNvPicPr preferRelativeResize="0"/>
          <p:nvPr/>
        </p:nvPicPr>
        <p:blipFill rotWithShape="1">
          <a:blip r:embed="rId5">
            <a:alphaModFix/>
          </a:blip>
          <a:srcRect/>
          <a:stretch/>
        </p:blipFill>
        <p:spPr>
          <a:xfrm>
            <a:off x="5909536" y="1350980"/>
            <a:ext cx="2743200" cy="153619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3"/>
          <p:cNvSpPr txBox="1">
            <a:spLocks noGrp="1"/>
          </p:cNvSpPr>
          <p:nvPr>
            <p:ph type="title"/>
          </p:nvPr>
        </p:nvSpPr>
        <p:spPr>
          <a:xfrm>
            <a:off x="643128" y="210949"/>
            <a:ext cx="8537448" cy="77628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t>Catertrax Order Process</a:t>
            </a:r>
            <a:endParaRPr/>
          </a:p>
        </p:txBody>
      </p:sp>
      <p:sp>
        <p:nvSpPr>
          <p:cNvPr id="294" name="Google Shape;294;p33"/>
          <p:cNvSpPr txBox="1">
            <a:spLocks noGrp="1"/>
          </p:cNvSpPr>
          <p:nvPr>
            <p:ph type="body" idx="1"/>
          </p:nvPr>
        </p:nvSpPr>
        <p:spPr>
          <a:xfrm>
            <a:off x="643128" y="1350980"/>
            <a:ext cx="10890504" cy="492469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440"/>
              <a:buChar char="►"/>
            </a:pPr>
            <a:r>
              <a:rPr lang="en-US" sz="2000" dirty="0"/>
              <a:t>If you have not set up a Catertrax account, please visit </a:t>
            </a:r>
            <a:r>
              <a:rPr lang="en-US" sz="2000" u="sng" dirty="0">
                <a:solidFill>
                  <a:schemeClr val="hlink"/>
                </a:solidFill>
                <a:hlinkClick r:id="rId3"/>
              </a:rPr>
              <a:t>https://crowley.catertrax.com/index.asp?intCustomerID=&amp;intOrderID</a:t>
            </a:r>
            <a:r>
              <a:rPr lang="en-US" sz="2000" dirty="0"/>
              <a:t>= and select “Account Register” at the top right. </a:t>
            </a:r>
            <a:endParaRPr dirty="0"/>
          </a:p>
          <a:p>
            <a:pPr marL="0" lvl="0" indent="0" algn="l" rtl="0">
              <a:lnSpc>
                <a:spcPct val="90000"/>
              </a:lnSpc>
              <a:spcBef>
                <a:spcPts val="0"/>
              </a:spcBef>
              <a:spcAft>
                <a:spcPts val="0"/>
              </a:spcAft>
              <a:buSzPts val="1440"/>
              <a:buNone/>
            </a:pPr>
            <a:endParaRPr sz="2000" dirty="0"/>
          </a:p>
          <a:p>
            <a:pPr marL="342900" lvl="0" indent="-342900" algn="l" rtl="0">
              <a:lnSpc>
                <a:spcPct val="90000"/>
              </a:lnSpc>
              <a:spcBef>
                <a:spcPts val="0"/>
              </a:spcBef>
              <a:spcAft>
                <a:spcPts val="0"/>
              </a:spcAft>
              <a:buSzPts val="1440"/>
              <a:buChar char="►"/>
            </a:pPr>
            <a:r>
              <a:rPr lang="en-US" sz="2000" dirty="0"/>
              <a:t>Contact Aramark for instructions on how to submit the order for food and/or beverage through CaterTrax, which is the system they utilize to submit catering orders. You can call 817-297-5940 to request assistance.</a:t>
            </a:r>
            <a:endParaRPr dirty="0"/>
          </a:p>
          <a:p>
            <a:pPr marL="342900" lvl="0" indent="-342900" algn="l" rtl="0">
              <a:lnSpc>
                <a:spcPct val="90000"/>
              </a:lnSpc>
              <a:spcBef>
                <a:spcPts val="1000"/>
              </a:spcBef>
              <a:spcAft>
                <a:spcPts val="0"/>
              </a:spcAft>
              <a:buSzPts val="1440"/>
              <a:buChar char="►"/>
            </a:pPr>
            <a:r>
              <a:rPr lang="en-US" sz="2000" dirty="0"/>
              <a:t>Include the full budget account number you are utilizing on the CaterTrax order within the “</a:t>
            </a:r>
            <a:r>
              <a:rPr lang="en-US" sz="2000" b="1" u="sng" dirty="0"/>
              <a:t>Payment Type</a:t>
            </a:r>
            <a:r>
              <a:rPr lang="en-US" sz="2000" dirty="0"/>
              <a:t>” field.   </a:t>
            </a:r>
            <a:endParaRPr dirty="0"/>
          </a:p>
          <a:p>
            <a:pPr marL="342900" lvl="0" indent="-342900" algn="l" rtl="0">
              <a:lnSpc>
                <a:spcPct val="90000"/>
              </a:lnSpc>
              <a:spcBef>
                <a:spcPts val="1000"/>
              </a:spcBef>
              <a:spcAft>
                <a:spcPts val="0"/>
              </a:spcAft>
              <a:buSzPts val="1440"/>
              <a:buChar char="►"/>
            </a:pPr>
            <a:r>
              <a:rPr lang="en-US" sz="2000" dirty="0"/>
              <a:t>Director of Purchasing will approve order in Catertrax system.  End-user will need to save a copy of approved invoice for order in PDF format and enter a requisition in Skyward to Aramark Education (ARAMARK 001).  Attach a copy of that invoice to the requisition and "release" for approval. Make sure the budget number you noted in Catertrax is utilized on the requisition that you enter. </a:t>
            </a:r>
            <a:endParaRPr dirty="0"/>
          </a:p>
          <a:p>
            <a:pPr marL="342900" lvl="0" indent="-342900" algn="l" rtl="0">
              <a:lnSpc>
                <a:spcPct val="90000"/>
              </a:lnSpc>
              <a:spcBef>
                <a:spcPts val="1000"/>
              </a:spcBef>
              <a:spcAft>
                <a:spcPts val="0"/>
              </a:spcAft>
              <a:buSzPts val="1440"/>
              <a:buChar char="►"/>
            </a:pPr>
            <a:r>
              <a:rPr lang="en-US" sz="2000" dirty="0"/>
              <a:t>Once fully approved, the requisition will be converted to a purchase order.  You will then inform Tessa Collins from Aramark of your processed purchase order number so that it may be documented. </a:t>
            </a:r>
            <a:endParaRPr dirty="0"/>
          </a:p>
          <a:p>
            <a:pPr marL="50800" lvl="0" indent="0" algn="l" rtl="0">
              <a:lnSpc>
                <a:spcPct val="90000"/>
              </a:lnSpc>
              <a:spcBef>
                <a:spcPts val="1000"/>
              </a:spcBef>
              <a:spcAft>
                <a:spcPts val="0"/>
              </a:spcAft>
              <a:buSzPts val="2800"/>
              <a:buNone/>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4"/>
          <p:cNvSpPr txBox="1">
            <a:spLocks noGrp="1"/>
          </p:cNvSpPr>
          <p:nvPr>
            <p:ph type="title"/>
          </p:nvPr>
        </p:nvSpPr>
        <p:spPr>
          <a:xfrm>
            <a:off x="643128" y="210949"/>
            <a:ext cx="8537448" cy="77628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t>District Credit Cards</a:t>
            </a:r>
            <a:endParaRPr/>
          </a:p>
        </p:txBody>
      </p:sp>
      <p:sp>
        <p:nvSpPr>
          <p:cNvPr id="300" name="Google Shape;300;p34"/>
          <p:cNvSpPr txBox="1">
            <a:spLocks noGrp="1"/>
          </p:cNvSpPr>
          <p:nvPr>
            <p:ph type="body" idx="1"/>
          </p:nvPr>
        </p:nvSpPr>
        <p:spPr>
          <a:xfrm>
            <a:off x="643128" y="1350980"/>
            <a:ext cx="10890504" cy="4924692"/>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chemeClr val="dk1"/>
              </a:buClr>
              <a:buSzPts val="2800"/>
              <a:buFont typeface="Arial"/>
              <a:buChar char="•"/>
            </a:pPr>
            <a:r>
              <a:rPr lang="en-US" sz="1800"/>
              <a:t>The Procurement Card (District Credit Card) program is utilized with approved vendors that may not accept either a Crowley ISD Purchase order, a Crowley ISD paper check or Crowley ISD Virtual Card for payment. </a:t>
            </a:r>
            <a:endParaRPr/>
          </a:p>
          <a:p>
            <a:pPr marL="457200" marR="0" lvl="0" indent="-406400" algn="l" rtl="0">
              <a:lnSpc>
                <a:spcPct val="90000"/>
              </a:lnSpc>
              <a:spcBef>
                <a:spcPts val="1000"/>
              </a:spcBef>
              <a:spcAft>
                <a:spcPts val="0"/>
              </a:spcAft>
              <a:buClr>
                <a:schemeClr val="dk1"/>
              </a:buClr>
              <a:buSzPts val="2800"/>
              <a:buFont typeface="Arial"/>
              <a:buChar char="•"/>
            </a:pPr>
            <a:r>
              <a:rPr lang="en-US" sz="1800"/>
              <a:t>The Procurement Card (District Credit Card) will not be utilized to circumvent the Crowley ISD Purchasing Guidelines. If an approved vendor accepts a district purchase order or district check, the District Card will not be utilized as an option to pay the vendor. </a:t>
            </a:r>
            <a:endParaRPr/>
          </a:p>
          <a:p>
            <a:pPr marL="457200" marR="0" lvl="0" indent="-406400" algn="l" rtl="0">
              <a:lnSpc>
                <a:spcPct val="90000"/>
              </a:lnSpc>
              <a:spcBef>
                <a:spcPts val="1000"/>
              </a:spcBef>
              <a:spcAft>
                <a:spcPts val="0"/>
              </a:spcAft>
              <a:buClr>
                <a:schemeClr val="dk1"/>
              </a:buClr>
              <a:buSzPts val="2800"/>
              <a:buFont typeface="Arial"/>
              <a:buChar char="•"/>
            </a:pPr>
            <a:r>
              <a:rPr lang="en-US" sz="1800"/>
              <a:t>For registration fee vendors and or exception purchase vendors, if the vendor is not in Skyward and the vendor does not accept district PO’s and or district checks for payment, then please reach out to CISD Purchasing Department for assistance on getting the intended vendor set up for you.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2381aff1fd5_0_1"/>
          <p:cNvSpPr txBox="1">
            <a:spLocks noGrp="1"/>
          </p:cNvSpPr>
          <p:nvPr>
            <p:ph type="title"/>
          </p:nvPr>
        </p:nvSpPr>
        <p:spPr>
          <a:xfrm>
            <a:off x="643128" y="210949"/>
            <a:ext cx="8537400" cy="776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Canon- MyCSA Account</a:t>
            </a:r>
            <a:endParaRPr/>
          </a:p>
        </p:txBody>
      </p:sp>
      <p:sp>
        <p:nvSpPr>
          <p:cNvPr id="307" name="Google Shape;307;g2381aff1fd5_0_1"/>
          <p:cNvSpPr txBox="1">
            <a:spLocks noGrp="1"/>
          </p:cNvSpPr>
          <p:nvPr>
            <p:ph type="body" idx="1"/>
          </p:nvPr>
        </p:nvSpPr>
        <p:spPr>
          <a:xfrm>
            <a:off x="643128" y="1350980"/>
            <a:ext cx="10890600" cy="4924800"/>
          </a:xfrm>
          <a:prstGeom prst="rect">
            <a:avLst/>
          </a:prstGeom>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SzPts val="2200"/>
              <a:buChar char="•"/>
            </a:pPr>
            <a:r>
              <a:rPr lang="en-US" sz="2200"/>
              <a:t>Navigate to</a:t>
            </a:r>
            <a:r>
              <a:rPr lang="en-US" sz="2200" u="sng">
                <a:solidFill>
                  <a:srgbClr val="0000FF"/>
                </a:solidFill>
                <a:hlinkClick r:id="rId3">
                  <a:extLst>
                    <a:ext uri="{A12FA001-AC4F-418D-AE19-62706E023703}">
                      <ahyp:hlinkClr xmlns:ahyp="http://schemas.microsoft.com/office/drawing/2018/hyperlinkcolor" val="tx"/>
                    </a:ext>
                  </a:extLst>
                </a:hlinkClick>
              </a:rPr>
              <a:t> </a:t>
            </a:r>
            <a:r>
              <a:rPr lang="en-US" sz="2200" u="sng">
                <a:solidFill>
                  <a:schemeClr val="hlink"/>
                </a:solidFill>
                <a:hlinkClick r:id="rId3"/>
              </a:rPr>
              <a:t>https://mycsa.csa.canon.com</a:t>
            </a:r>
            <a:r>
              <a:rPr lang="en-US" sz="2200"/>
              <a:t>  </a:t>
            </a:r>
            <a:endParaRPr sz="2200"/>
          </a:p>
          <a:p>
            <a:pPr marL="457200" lvl="0" indent="-368300" algn="l" rtl="0">
              <a:lnSpc>
                <a:spcPct val="115000"/>
              </a:lnSpc>
              <a:spcBef>
                <a:spcPts val="0"/>
              </a:spcBef>
              <a:spcAft>
                <a:spcPts val="0"/>
              </a:spcAft>
              <a:buSzPts val="2200"/>
              <a:buChar char="•"/>
            </a:pPr>
            <a:r>
              <a:rPr lang="en-US" sz="2200"/>
              <a:t>Select “</a:t>
            </a:r>
            <a:r>
              <a:rPr lang="en-US" sz="2200" b="1"/>
              <a:t>Create Account”</a:t>
            </a:r>
            <a:r>
              <a:rPr lang="en-US" sz="2200"/>
              <a:t>.</a:t>
            </a:r>
            <a:endParaRPr sz="2200"/>
          </a:p>
          <a:p>
            <a:pPr marL="457200" lvl="0" indent="-368300" algn="just" rtl="0">
              <a:lnSpc>
                <a:spcPct val="115000"/>
              </a:lnSpc>
              <a:spcBef>
                <a:spcPts val="0"/>
              </a:spcBef>
              <a:spcAft>
                <a:spcPts val="0"/>
              </a:spcAft>
              <a:buSzPts val="2200"/>
              <a:buChar char="•"/>
            </a:pPr>
            <a:r>
              <a:rPr lang="en-US" sz="2200"/>
              <a:t>Enter your business email address, a valid serial number*, a contact name (First and Last), phone number. *</a:t>
            </a:r>
            <a:r>
              <a:rPr lang="en-US" sz="2200" i="1"/>
              <a:t>Only one serial number is required to create the account.</a:t>
            </a:r>
            <a:endParaRPr sz="2200" i="1"/>
          </a:p>
          <a:p>
            <a:pPr marL="457200" lvl="0" indent="-368300" algn="just" rtl="0">
              <a:lnSpc>
                <a:spcPct val="115000"/>
              </a:lnSpc>
              <a:spcBef>
                <a:spcPts val="0"/>
              </a:spcBef>
              <a:spcAft>
                <a:spcPts val="0"/>
              </a:spcAft>
              <a:buSzPts val="2200"/>
              <a:buChar char="•"/>
            </a:pPr>
            <a:r>
              <a:rPr lang="en-US" sz="2200"/>
              <a:t>Choose your access:</a:t>
            </a:r>
            <a:endParaRPr sz="2200"/>
          </a:p>
          <a:p>
            <a:pPr marL="685800" lvl="0" indent="0" algn="l" rtl="0">
              <a:lnSpc>
                <a:spcPct val="115000"/>
              </a:lnSpc>
              <a:spcBef>
                <a:spcPts val="0"/>
              </a:spcBef>
              <a:spcAft>
                <a:spcPts val="0"/>
              </a:spcAft>
              <a:buClr>
                <a:schemeClr val="dk1"/>
              </a:buClr>
              <a:buSzPts val="1100"/>
              <a:buFont typeface="Arial"/>
              <a:buNone/>
            </a:pPr>
            <a:r>
              <a:rPr lang="en-US" sz="2200"/>
              <a:t>&gt; </a:t>
            </a:r>
            <a:r>
              <a:rPr lang="en-US" sz="2200" b="1"/>
              <a:t>Quick Access: </a:t>
            </a:r>
            <a:r>
              <a:rPr lang="en-US" sz="2200"/>
              <a:t>provides basic access to submit meter readings, enter supply orders, and request service.</a:t>
            </a:r>
            <a:endParaRPr sz="2200"/>
          </a:p>
          <a:p>
            <a:pPr marL="0" lvl="0" indent="0" algn="l" rtl="0">
              <a:lnSpc>
                <a:spcPct val="115000"/>
              </a:lnSpc>
              <a:spcBef>
                <a:spcPts val="0"/>
              </a:spcBef>
              <a:spcAft>
                <a:spcPts val="0"/>
              </a:spcAft>
              <a:buClr>
                <a:schemeClr val="dk1"/>
              </a:buClr>
              <a:buSzPts val="1100"/>
              <a:buFont typeface="Arial"/>
              <a:buNone/>
            </a:pPr>
            <a:r>
              <a:rPr lang="en-US" sz="2200"/>
              <a:t>Once submitted, an email will be sent to myCSA Support. If no additional information is required, you will receive your log-in credentials within one business day.</a:t>
            </a:r>
            <a:endParaRPr sz="2200"/>
          </a:p>
          <a:p>
            <a:pPr marL="0" marR="1193800" lvl="0" indent="0" algn="l" rtl="0">
              <a:lnSpc>
                <a:spcPct val="115000"/>
              </a:lnSpc>
              <a:spcBef>
                <a:spcPts val="0"/>
              </a:spcBef>
              <a:spcAft>
                <a:spcPts val="0"/>
              </a:spcAft>
              <a:buClr>
                <a:schemeClr val="dk1"/>
              </a:buClr>
              <a:buSzPts val="1100"/>
              <a:buFont typeface="Arial"/>
              <a:buNone/>
            </a:pPr>
            <a:r>
              <a:rPr lang="en-US" sz="2200"/>
              <a:t>For any questions or concerns, please contact the myCSA Support at </a:t>
            </a:r>
            <a:r>
              <a:rPr lang="en-US" sz="2200" u="sng">
                <a:solidFill>
                  <a:srgbClr val="0000FF"/>
                </a:solidFill>
              </a:rPr>
              <a:t>myCSA@csa.canon.com</a:t>
            </a:r>
            <a:r>
              <a:rPr lang="en-US" sz="2200"/>
              <a:t>.</a:t>
            </a:r>
            <a:endParaRPr sz="2200"/>
          </a:p>
          <a:p>
            <a:pPr marL="0" lvl="0" indent="0" algn="ctr" rtl="0">
              <a:lnSpc>
                <a:spcPct val="115000"/>
              </a:lnSpc>
              <a:spcBef>
                <a:spcPts val="0"/>
              </a:spcBef>
              <a:spcAft>
                <a:spcPts val="0"/>
              </a:spcAft>
              <a:buClr>
                <a:schemeClr val="dk1"/>
              </a:buClr>
              <a:buSzPts val="1100"/>
              <a:buFont typeface="Arial"/>
              <a:buNone/>
            </a:pPr>
            <a:r>
              <a:rPr lang="en-US" sz="1700" b="1">
                <a:highlight>
                  <a:srgbClr val="00FFFF"/>
                </a:highlight>
              </a:rPr>
              <a:t>NOTE: Your Canon copier/printers are on AUTOTONER. You not need to order toner for your Canon devices.</a:t>
            </a:r>
            <a:endParaRPr sz="1700" b="1">
              <a:highlight>
                <a:srgbClr val="00FFFF"/>
              </a:highlight>
            </a:endParaRPr>
          </a:p>
          <a:p>
            <a:pPr marL="0" lvl="0" indent="0" algn="ctr" rtl="0">
              <a:lnSpc>
                <a:spcPct val="115000"/>
              </a:lnSpc>
              <a:spcBef>
                <a:spcPts val="0"/>
              </a:spcBef>
              <a:spcAft>
                <a:spcPts val="0"/>
              </a:spcAft>
              <a:buClr>
                <a:schemeClr val="dk1"/>
              </a:buClr>
              <a:buSzPts val="1100"/>
              <a:buFont typeface="Arial"/>
              <a:buNone/>
            </a:pPr>
            <a:r>
              <a:rPr lang="en-US" sz="1700" b="1">
                <a:highlight>
                  <a:srgbClr val="00FFFF"/>
                </a:highlight>
              </a:rPr>
              <a:t>If toner has not delivered and it is needed, send an email request with serial number to: purchasing@crowley.k12.tx.us</a:t>
            </a:r>
            <a:endParaRPr sz="1500" b="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2381aff1fd5_0_9"/>
          <p:cNvSpPr txBox="1">
            <a:spLocks noGrp="1"/>
          </p:cNvSpPr>
          <p:nvPr>
            <p:ph type="title"/>
          </p:nvPr>
        </p:nvSpPr>
        <p:spPr>
          <a:xfrm>
            <a:off x="643128" y="210949"/>
            <a:ext cx="8537400" cy="776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Canon Service Call Procedures</a:t>
            </a:r>
            <a:endParaRPr/>
          </a:p>
        </p:txBody>
      </p:sp>
      <p:sp>
        <p:nvSpPr>
          <p:cNvPr id="314" name="Google Shape;314;g2381aff1fd5_0_9"/>
          <p:cNvSpPr txBox="1">
            <a:spLocks noGrp="1"/>
          </p:cNvSpPr>
          <p:nvPr>
            <p:ph type="body" idx="1"/>
          </p:nvPr>
        </p:nvSpPr>
        <p:spPr>
          <a:xfrm>
            <a:off x="643125" y="1350975"/>
            <a:ext cx="10890600" cy="4980900"/>
          </a:xfrm>
          <a:prstGeom prst="rect">
            <a:avLst/>
          </a:prstGeom>
        </p:spPr>
        <p:txBody>
          <a:bodyPr spcFirstLastPara="1" wrap="square" lIns="91425" tIns="45700" rIns="91425" bIns="45700" anchor="t" anchorCtr="0">
            <a:noAutofit/>
          </a:bodyPr>
          <a:lstStyle/>
          <a:p>
            <a:pPr marL="457200" lvl="0" indent="-349250" algn="l" rtl="0">
              <a:lnSpc>
                <a:spcPct val="115000"/>
              </a:lnSpc>
              <a:spcBef>
                <a:spcPts val="0"/>
              </a:spcBef>
              <a:spcAft>
                <a:spcPts val="0"/>
              </a:spcAft>
              <a:buSzPts val="1900"/>
              <a:buChar char="•"/>
            </a:pPr>
            <a:r>
              <a:rPr lang="en-US" sz="1900"/>
              <a:t>Go to the “</a:t>
            </a:r>
            <a:r>
              <a:rPr lang="en-US" sz="1900" b="1"/>
              <a:t>Service</a:t>
            </a:r>
            <a:r>
              <a:rPr lang="en-US" sz="1900"/>
              <a:t>” tab and select “</a:t>
            </a:r>
            <a:r>
              <a:rPr lang="en-US" sz="1900" b="1"/>
              <a:t>Request Service</a:t>
            </a:r>
            <a:r>
              <a:rPr lang="en-US" sz="1900"/>
              <a:t>”.</a:t>
            </a:r>
            <a:endParaRPr sz="1900"/>
          </a:p>
          <a:p>
            <a:pPr marL="457200" lvl="0" indent="-349250" algn="just" rtl="0">
              <a:lnSpc>
                <a:spcPct val="115000"/>
              </a:lnSpc>
              <a:spcBef>
                <a:spcPts val="0"/>
              </a:spcBef>
              <a:spcAft>
                <a:spcPts val="0"/>
              </a:spcAft>
              <a:buSzPts val="1900"/>
              <a:buChar char="•"/>
            </a:pPr>
            <a:r>
              <a:rPr lang="en-US" sz="1900"/>
              <a:t>Choose your serial number from the list of assigned devices or use the search on the left.</a:t>
            </a:r>
            <a:endParaRPr sz="1900"/>
          </a:p>
          <a:p>
            <a:pPr marL="457200" lvl="0" indent="-349250" algn="just" rtl="0">
              <a:lnSpc>
                <a:spcPct val="115000"/>
              </a:lnSpc>
              <a:spcBef>
                <a:spcPts val="0"/>
              </a:spcBef>
              <a:spcAft>
                <a:spcPts val="0"/>
              </a:spcAft>
              <a:buSzPts val="1900"/>
              <a:buChar char="•"/>
            </a:pPr>
            <a:r>
              <a:rPr lang="en-US" sz="1900"/>
              <a:t>Confirm your device address.</a:t>
            </a:r>
            <a:endParaRPr sz="1900"/>
          </a:p>
          <a:p>
            <a:pPr marL="457200" lvl="0" indent="-349250" algn="just" rtl="0">
              <a:lnSpc>
                <a:spcPct val="115000"/>
              </a:lnSpc>
              <a:spcBef>
                <a:spcPts val="0"/>
              </a:spcBef>
              <a:spcAft>
                <a:spcPts val="0"/>
              </a:spcAft>
              <a:buSzPts val="1900"/>
              <a:buChar char="•"/>
            </a:pPr>
            <a:r>
              <a:rPr lang="en-US" sz="1900"/>
              <a:t>Review your contact information and indicate the specific room, floor, or suite where the machine is located.</a:t>
            </a:r>
            <a:endParaRPr sz="1900"/>
          </a:p>
          <a:p>
            <a:pPr marL="457200" lvl="0" indent="-349250" algn="l" rtl="0">
              <a:lnSpc>
                <a:spcPct val="115000"/>
              </a:lnSpc>
              <a:spcBef>
                <a:spcPts val="0"/>
              </a:spcBef>
              <a:spcAft>
                <a:spcPts val="0"/>
              </a:spcAft>
              <a:buSzPts val="1900"/>
              <a:buChar char="•"/>
            </a:pPr>
            <a:r>
              <a:rPr lang="en-US" sz="1900"/>
              <a:t>From the drop-down box provided, choose an appropriate “</a:t>
            </a:r>
            <a:r>
              <a:rPr lang="en-US" sz="1900" b="1"/>
              <a:t>Problem Summary</a:t>
            </a:r>
            <a:r>
              <a:rPr lang="en-US" sz="1900"/>
              <a:t>” then choose an appropriate “</a:t>
            </a:r>
            <a:r>
              <a:rPr lang="en-US" sz="1900" b="1"/>
              <a:t>Problem Description</a:t>
            </a:r>
            <a:r>
              <a:rPr lang="en-US" sz="1900"/>
              <a:t>”.</a:t>
            </a:r>
            <a:endParaRPr sz="1900"/>
          </a:p>
          <a:p>
            <a:pPr marL="457200" marR="12700" lvl="0" indent="-349250" algn="l" rtl="0">
              <a:lnSpc>
                <a:spcPct val="115000"/>
              </a:lnSpc>
              <a:spcBef>
                <a:spcPts val="0"/>
              </a:spcBef>
              <a:spcAft>
                <a:spcPts val="0"/>
              </a:spcAft>
              <a:buSzPts val="1900"/>
              <a:buChar char="•"/>
            </a:pPr>
            <a:r>
              <a:rPr lang="en-US" sz="1900"/>
              <a:t>Include any additional details about the error you are experiencing in the “</a:t>
            </a:r>
            <a:r>
              <a:rPr lang="en-US" sz="1900" b="1"/>
              <a:t>Additional Instructions</a:t>
            </a:r>
            <a:r>
              <a:rPr lang="en-US" sz="1900"/>
              <a:t>” field, and then click “</a:t>
            </a:r>
            <a:r>
              <a:rPr lang="en-US" sz="1900" b="1"/>
              <a:t>Continue</a:t>
            </a:r>
            <a:r>
              <a:rPr lang="en-US" sz="1900"/>
              <a:t>”.</a:t>
            </a:r>
            <a:endParaRPr sz="1900"/>
          </a:p>
          <a:p>
            <a:pPr marL="457200" lvl="0" indent="-349250" algn="l" rtl="0">
              <a:lnSpc>
                <a:spcPct val="115000"/>
              </a:lnSpc>
              <a:spcBef>
                <a:spcPts val="0"/>
              </a:spcBef>
              <a:spcAft>
                <a:spcPts val="0"/>
              </a:spcAft>
              <a:buSzPts val="1900"/>
              <a:buChar char="•"/>
            </a:pPr>
            <a:r>
              <a:rPr lang="en-US" sz="1900"/>
              <a:t>Verify the submitted information, then click “</a:t>
            </a:r>
            <a:r>
              <a:rPr lang="en-US" sz="1900" b="1"/>
              <a:t>Submit</a:t>
            </a:r>
            <a:r>
              <a:rPr lang="en-US" sz="1900"/>
              <a:t>”.</a:t>
            </a:r>
            <a:endParaRPr sz="1900"/>
          </a:p>
          <a:p>
            <a:pPr marL="0" marR="177800" lvl="0" indent="0" algn="l" rtl="0">
              <a:lnSpc>
                <a:spcPct val="115000"/>
              </a:lnSpc>
              <a:spcBef>
                <a:spcPts val="0"/>
              </a:spcBef>
              <a:spcAft>
                <a:spcPts val="0"/>
              </a:spcAft>
              <a:buNone/>
            </a:pPr>
            <a:endParaRPr sz="1900"/>
          </a:p>
          <a:p>
            <a:pPr marL="0" marR="177800" lvl="0" indent="0" algn="l" rtl="0">
              <a:lnSpc>
                <a:spcPct val="115000"/>
              </a:lnSpc>
              <a:spcBef>
                <a:spcPts val="0"/>
              </a:spcBef>
              <a:spcAft>
                <a:spcPts val="0"/>
              </a:spcAft>
              <a:buClr>
                <a:schemeClr val="dk1"/>
              </a:buClr>
              <a:buSzPts val="1100"/>
              <a:buFont typeface="Arial"/>
              <a:buNone/>
            </a:pPr>
            <a:r>
              <a:rPr lang="en-US" sz="1900"/>
              <a:t>You may check the status of an existing service request by selecting the “</a:t>
            </a:r>
            <a:r>
              <a:rPr lang="en-US" sz="1900" b="1"/>
              <a:t>Open Service Request</a:t>
            </a:r>
            <a:r>
              <a:rPr lang="en-US" sz="1900"/>
              <a:t>” option under the “</a:t>
            </a:r>
            <a:r>
              <a:rPr lang="en-US" sz="1900" b="1"/>
              <a:t>Service” </a:t>
            </a:r>
            <a:r>
              <a:rPr lang="en-US" sz="1900"/>
              <a:t>tab </a:t>
            </a:r>
            <a:r>
              <a:rPr lang="en-US" sz="1900" b="1"/>
              <a:t>OR </a:t>
            </a:r>
            <a:r>
              <a:rPr lang="en-US" sz="1900"/>
              <a:t>you may contact Canon Solutions America Dispatch Center at 800.355.1385.</a:t>
            </a:r>
            <a:endParaRPr sz="1900"/>
          </a:p>
          <a:p>
            <a:pPr marL="0" marR="368300" lvl="0" indent="0" algn="l" rtl="0">
              <a:lnSpc>
                <a:spcPct val="115000"/>
              </a:lnSpc>
              <a:spcBef>
                <a:spcPts val="0"/>
              </a:spcBef>
              <a:spcAft>
                <a:spcPts val="0"/>
              </a:spcAft>
              <a:buClr>
                <a:schemeClr val="dk1"/>
              </a:buClr>
              <a:buSzPts val="1100"/>
              <a:buFont typeface="Arial"/>
              <a:buNone/>
            </a:pPr>
            <a:r>
              <a:rPr lang="en-US" sz="1900"/>
              <a:t>If you would like to </a:t>
            </a:r>
            <a:r>
              <a:rPr lang="en-US" sz="1900" b="1"/>
              <a:t>CANCEL </a:t>
            </a:r>
            <a:r>
              <a:rPr lang="en-US" sz="1900"/>
              <a:t>an open service request, please contact Canon Solutions America Dispatch Center at 800.355.1385.</a:t>
            </a:r>
            <a:endParaRPr sz="1900"/>
          </a:p>
          <a:p>
            <a:pPr marL="0" lvl="0" indent="0" algn="l" rtl="0">
              <a:spcBef>
                <a:spcPts val="100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5"/>
          <p:cNvSpPr txBox="1">
            <a:spLocks noGrp="1"/>
          </p:cNvSpPr>
          <p:nvPr>
            <p:ph type="title"/>
          </p:nvPr>
        </p:nvSpPr>
        <p:spPr>
          <a:xfrm>
            <a:off x="643128" y="210949"/>
            <a:ext cx="8537448" cy="77628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t>Travel Quick Tips</a:t>
            </a:r>
            <a:endParaRPr/>
          </a:p>
        </p:txBody>
      </p:sp>
      <p:sp>
        <p:nvSpPr>
          <p:cNvPr id="320" name="Google Shape;320;p35"/>
          <p:cNvSpPr txBox="1">
            <a:spLocks noGrp="1"/>
          </p:cNvSpPr>
          <p:nvPr>
            <p:ph type="body" idx="1"/>
          </p:nvPr>
        </p:nvSpPr>
        <p:spPr>
          <a:xfrm>
            <a:off x="643128" y="1350980"/>
            <a:ext cx="10890504" cy="4924692"/>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en-US"/>
              <a:t>Within the next slide, you will review:</a:t>
            </a:r>
            <a:endParaRPr/>
          </a:p>
          <a:p>
            <a:pPr marL="50800" lvl="0" indent="0" algn="l" rtl="0">
              <a:lnSpc>
                <a:spcPct val="90000"/>
              </a:lnSpc>
              <a:spcBef>
                <a:spcPts val="1000"/>
              </a:spcBef>
              <a:spcAft>
                <a:spcPts val="0"/>
              </a:spcAft>
              <a:buSzPts val="2800"/>
              <a:buNone/>
            </a:pPr>
            <a:endParaRPr/>
          </a:p>
          <a:p>
            <a:pPr marL="457200" lvl="0" indent="-406400" algn="l" rtl="0">
              <a:lnSpc>
                <a:spcPct val="90000"/>
              </a:lnSpc>
              <a:spcBef>
                <a:spcPts val="1000"/>
              </a:spcBef>
              <a:spcAft>
                <a:spcPts val="0"/>
              </a:spcAft>
              <a:buSzPts val="2800"/>
              <a:buChar char="•"/>
            </a:pPr>
            <a:r>
              <a:rPr lang="en-US"/>
              <a:t>Pre-travel procedures</a:t>
            </a:r>
            <a:endParaRPr/>
          </a:p>
          <a:p>
            <a:pPr marL="457200" lvl="0" indent="-406400" algn="l" rtl="0">
              <a:lnSpc>
                <a:spcPct val="90000"/>
              </a:lnSpc>
              <a:spcBef>
                <a:spcPts val="1000"/>
              </a:spcBef>
              <a:spcAft>
                <a:spcPts val="0"/>
              </a:spcAft>
              <a:buSzPts val="2800"/>
              <a:buChar char="•"/>
            </a:pPr>
            <a:r>
              <a:rPr lang="en-US"/>
              <a:t>Student Travel Procedures (Non-overnight stay)</a:t>
            </a:r>
            <a:endParaRPr/>
          </a:p>
          <a:p>
            <a:pPr marL="457200" lvl="0" indent="-406400" algn="l" rtl="0">
              <a:lnSpc>
                <a:spcPct val="90000"/>
              </a:lnSpc>
              <a:spcBef>
                <a:spcPts val="1000"/>
              </a:spcBef>
              <a:spcAft>
                <a:spcPts val="0"/>
              </a:spcAft>
              <a:buSzPts val="2800"/>
              <a:buChar char="•"/>
            </a:pPr>
            <a:r>
              <a:rPr lang="en-US"/>
              <a:t>Student Travel Procedures (Overnight stay)</a:t>
            </a:r>
            <a:endParaRPr/>
          </a:p>
          <a:p>
            <a:pPr marL="457200" lvl="0" indent="-406400" algn="l" rtl="0">
              <a:lnSpc>
                <a:spcPct val="90000"/>
              </a:lnSpc>
              <a:spcBef>
                <a:spcPts val="1000"/>
              </a:spcBef>
              <a:spcAft>
                <a:spcPts val="0"/>
              </a:spcAft>
              <a:buSzPts val="2800"/>
              <a:buChar char="•"/>
            </a:pPr>
            <a:r>
              <a:rPr lang="en-US"/>
              <a:t>Post-Travel procedures (both student and staff)</a:t>
            </a:r>
            <a:endParaRPr/>
          </a:p>
          <a:p>
            <a:pPr marL="50800" lvl="0" indent="0" algn="l" rtl="0">
              <a:lnSpc>
                <a:spcPct val="90000"/>
              </a:lnSpc>
              <a:spcBef>
                <a:spcPts val="1000"/>
              </a:spcBef>
              <a:spcAft>
                <a:spcPts val="0"/>
              </a:spcAft>
              <a:buSzPts val="2800"/>
              <a:buNone/>
            </a:pPr>
            <a:r>
              <a:rPr lang="en-US" sz="1800"/>
              <a:t>**Please note that if you are using federal funds for your travel request, CISD utilizes the GSA rates. If there is a request to spend more than the GSA rate , this information must be in writing by the budget owner and submitted along with the travel authorization form(s). Budget owners must document adequately why GSA rates are not being utilized. This information must be attached to the requisition. The TEA Allowable Travel form will need to be completed as well.**</a:t>
            </a:r>
            <a:endParaRPr/>
          </a:p>
          <a:p>
            <a:pPr marL="50800" lvl="0" indent="0" algn="l" rtl="0">
              <a:lnSpc>
                <a:spcPct val="90000"/>
              </a:lnSpc>
              <a:spcBef>
                <a:spcPts val="1000"/>
              </a:spcBef>
              <a:spcAft>
                <a:spcPts val="0"/>
              </a:spcAft>
              <a:buSzPts val="2800"/>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graphicFrame>
        <p:nvGraphicFramePr>
          <p:cNvPr id="325" name="Google Shape;325;p36"/>
          <p:cNvGraphicFramePr/>
          <p:nvPr/>
        </p:nvGraphicFramePr>
        <p:xfrm>
          <a:off x="654757" y="-163689"/>
          <a:ext cx="3000000" cy="3000000"/>
        </p:xfrm>
        <a:graphic>
          <a:graphicData uri="http://schemas.openxmlformats.org/drawingml/2006/table">
            <a:tbl>
              <a:tblPr firstRow="1" firstCol="1" bandRow="1">
                <a:noFill/>
                <a:tableStyleId>{96BBD50C-942A-437B-8501-79087DE8DB83}</a:tableStyleId>
              </a:tblPr>
              <a:tblGrid>
                <a:gridCol w="2672050">
                  <a:extLst>
                    <a:ext uri="{9D8B030D-6E8A-4147-A177-3AD203B41FA5}">
                      <a16:colId xmlns:a16="http://schemas.microsoft.com/office/drawing/2014/main" val="20000"/>
                    </a:ext>
                  </a:extLst>
                </a:gridCol>
                <a:gridCol w="3033925">
                  <a:extLst>
                    <a:ext uri="{9D8B030D-6E8A-4147-A177-3AD203B41FA5}">
                      <a16:colId xmlns:a16="http://schemas.microsoft.com/office/drawing/2014/main" val="20001"/>
                    </a:ext>
                  </a:extLst>
                </a:gridCol>
                <a:gridCol w="2672925">
                  <a:extLst>
                    <a:ext uri="{9D8B030D-6E8A-4147-A177-3AD203B41FA5}">
                      <a16:colId xmlns:a16="http://schemas.microsoft.com/office/drawing/2014/main" val="20002"/>
                    </a:ext>
                  </a:extLst>
                </a:gridCol>
                <a:gridCol w="2672925">
                  <a:extLst>
                    <a:ext uri="{9D8B030D-6E8A-4147-A177-3AD203B41FA5}">
                      <a16:colId xmlns:a16="http://schemas.microsoft.com/office/drawing/2014/main" val="20003"/>
                    </a:ext>
                  </a:extLst>
                </a:gridCol>
              </a:tblGrid>
              <a:tr h="336700">
                <a:tc>
                  <a:txBody>
                    <a:bodyPr/>
                    <a:lstStyle/>
                    <a:p>
                      <a:pPr marL="0" marR="0" lvl="0" indent="0" algn="ctr" rtl="0">
                        <a:lnSpc>
                          <a:spcPct val="100000"/>
                        </a:lnSpc>
                        <a:spcBef>
                          <a:spcPts val="0"/>
                        </a:spcBef>
                        <a:spcAft>
                          <a:spcPts val="0"/>
                        </a:spcAft>
                        <a:buNone/>
                      </a:pPr>
                      <a:r>
                        <a:rPr lang="en-US" sz="1200" b="1" u="none" strike="noStrike" cap="none"/>
                        <a:t>Pre-travel Procedures</a:t>
                      </a:r>
                      <a:endParaRPr sz="1200" b="1" u="none" strike="noStrike" cap="none">
                        <a:latin typeface="Calibri"/>
                        <a:ea typeface="Calibri"/>
                        <a:cs typeface="Calibri"/>
                        <a:sym typeface="Calibri"/>
                      </a:endParaRPr>
                    </a:p>
                  </a:txBody>
                  <a:tcPr marL="45650" marR="45650" marT="0" marB="0"/>
                </a:tc>
                <a:tc>
                  <a:txBody>
                    <a:bodyPr/>
                    <a:lstStyle/>
                    <a:p>
                      <a:pPr marL="0" marR="0" lvl="0" indent="0" algn="ctr" rtl="0">
                        <a:lnSpc>
                          <a:spcPct val="100000"/>
                        </a:lnSpc>
                        <a:spcBef>
                          <a:spcPts val="0"/>
                        </a:spcBef>
                        <a:spcAft>
                          <a:spcPts val="0"/>
                        </a:spcAft>
                        <a:buNone/>
                      </a:pPr>
                      <a:r>
                        <a:rPr lang="en-US" sz="1200" b="1" u="none" strike="noStrike" cap="none"/>
                        <a:t>Student Travel Procedures (Non-Overnight Stay)</a:t>
                      </a:r>
                      <a:endParaRPr sz="1200" b="1" u="none" strike="noStrike" cap="none">
                        <a:latin typeface="Calibri"/>
                        <a:ea typeface="Calibri"/>
                        <a:cs typeface="Calibri"/>
                        <a:sym typeface="Calibri"/>
                      </a:endParaRPr>
                    </a:p>
                  </a:txBody>
                  <a:tcPr marL="45650" marR="45650" marT="0" marB="0"/>
                </a:tc>
                <a:tc>
                  <a:txBody>
                    <a:bodyPr/>
                    <a:lstStyle/>
                    <a:p>
                      <a:pPr marL="0" marR="0" lvl="0" indent="0" algn="ctr" rtl="0">
                        <a:lnSpc>
                          <a:spcPct val="100000"/>
                        </a:lnSpc>
                        <a:spcBef>
                          <a:spcPts val="0"/>
                        </a:spcBef>
                        <a:spcAft>
                          <a:spcPts val="0"/>
                        </a:spcAft>
                        <a:buNone/>
                      </a:pPr>
                      <a:r>
                        <a:rPr lang="en-US" sz="1200" b="1" u="none" strike="noStrike" cap="none"/>
                        <a:t>Student Travel Procedures (Overnight Stay)</a:t>
                      </a:r>
                      <a:endParaRPr sz="1200" b="1" u="none" strike="noStrike" cap="none">
                        <a:latin typeface="Calibri"/>
                        <a:ea typeface="Calibri"/>
                        <a:cs typeface="Calibri"/>
                        <a:sym typeface="Calibri"/>
                      </a:endParaRPr>
                    </a:p>
                  </a:txBody>
                  <a:tcPr marL="45650" marR="45650" marT="0" marB="0"/>
                </a:tc>
                <a:tc>
                  <a:txBody>
                    <a:bodyPr/>
                    <a:lstStyle/>
                    <a:p>
                      <a:pPr marL="0" marR="0" lvl="0" indent="0" algn="ctr" rtl="0">
                        <a:lnSpc>
                          <a:spcPct val="100000"/>
                        </a:lnSpc>
                        <a:spcBef>
                          <a:spcPts val="0"/>
                        </a:spcBef>
                        <a:spcAft>
                          <a:spcPts val="0"/>
                        </a:spcAft>
                        <a:buNone/>
                      </a:pPr>
                      <a:r>
                        <a:rPr lang="en-US" sz="1200" b="1" u="none" strike="noStrike" cap="none"/>
                        <a:t>Post-Travel Procedures</a:t>
                      </a:r>
                      <a:endParaRPr/>
                    </a:p>
                    <a:p>
                      <a:pPr marL="0" marR="0" lvl="0" indent="0" algn="ctr" rtl="0">
                        <a:lnSpc>
                          <a:spcPct val="100000"/>
                        </a:lnSpc>
                        <a:spcBef>
                          <a:spcPts val="0"/>
                        </a:spcBef>
                        <a:spcAft>
                          <a:spcPts val="0"/>
                        </a:spcAft>
                        <a:buNone/>
                      </a:pPr>
                      <a:r>
                        <a:rPr lang="en-US" sz="1200" b="1" u="none" strike="noStrike" cap="none"/>
                        <a:t>(Both Student and Staff)</a:t>
                      </a:r>
                      <a:endParaRPr sz="1200" b="1" u="none" strike="noStrike" cap="none">
                        <a:latin typeface="Calibri"/>
                        <a:ea typeface="Calibri"/>
                        <a:cs typeface="Calibri"/>
                        <a:sym typeface="Calibri"/>
                      </a:endParaRPr>
                    </a:p>
                  </a:txBody>
                  <a:tcPr marL="45650" marR="45650" marT="0" marB="0"/>
                </a:tc>
                <a:extLst>
                  <a:ext uri="{0D108BD9-81ED-4DB2-BD59-A6C34878D82A}">
                    <a16:rowId xmlns:a16="http://schemas.microsoft.com/office/drawing/2014/main" val="10000"/>
                  </a:ext>
                </a:extLst>
              </a:tr>
              <a:tr h="841725">
                <a:tc>
                  <a:txBody>
                    <a:bodyPr/>
                    <a:lstStyle/>
                    <a:p>
                      <a:pPr marL="0" marR="0" lvl="0" indent="0" algn="l" rtl="0">
                        <a:lnSpc>
                          <a:spcPct val="100000"/>
                        </a:lnSpc>
                        <a:spcBef>
                          <a:spcPts val="0"/>
                        </a:spcBef>
                        <a:spcAft>
                          <a:spcPts val="0"/>
                        </a:spcAft>
                        <a:buNone/>
                      </a:pPr>
                      <a:r>
                        <a:rPr lang="en-US" sz="1200" u="none" strike="noStrike" cap="none"/>
                        <a:t>Secretary must verify available budget that will be utilized for travel expenditures</a:t>
                      </a:r>
                      <a:endParaRPr sz="1200" u="none" strike="noStrike" cap="none">
                        <a:latin typeface="Calibri"/>
                        <a:ea typeface="Calibri"/>
                        <a:cs typeface="Calibri"/>
                        <a:sym typeface="Calibri"/>
                      </a:endParaRPr>
                    </a:p>
                  </a:txBody>
                  <a:tcPr marL="45650" marR="45650" marT="0" marB="0"/>
                </a:tc>
                <a:tc>
                  <a:txBody>
                    <a:bodyPr/>
                    <a:lstStyle/>
                    <a:p>
                      <a:pPr marL="0" marR="0" lvl="0" indent="0" algn="l" rtl="0">
                        <a:lnSpc>
                          <a:spcPct val="100000"/>
                        </a:lnSpc>
                        <a:spcBef>
                          <a:spcPts val="0"/>
                        </a:spcBef>
                        <a:spcAft>
                          <a:spcPts val="0"/>
                        </a:spcAft>
                        <a:buNone/>
                      </a:pPr>
                      <a:r>
                        <a:rPr lang="en-US" sz="1200" u="none" strike="noStrike" cap="none"/>
                        <a:t>Secretary must verify available budget that will be utilized for travel expenditures</a:t>
                      </a:r>
                      <a:endParaRPr sz="1200" u="none" strike="noStrike" cap="none">
                        <a:latin typeface="Calibri"/>
                        <a:ea typeface="Calibri"/>
                        <a:cs typeface="Calibri"/>
                        <a:sym typeface="Calibri"/>
                      </a:endParaRPr>
                    </a:p>
                  </a:txBody>
                  <a:tcPr marL="45650" marR="45650" marT="0" marB="0"/>
                </a:tc>
                <a:tc>
                  <a:txBody>
                    <a:bodyPr/>
                    <a:lstStyle/>
                    <a:p>
                      <a:pPr marL="0" marR="0" lvl="0" indent="0" algn="l" rtl="0">
                        <a:lnSpc>
                          <a:spcPct val="100000"/>
                        </a:lnSpc>
                        <a:spcBef>
                          <a:spcPts val="0"/>
                        </a:spcBef>
                        <a:spcAft>
                          <a:spcPts val="0"/>
                        </a:spcAft>
                        <a:buNone/>
                      </a:pPr>
                      <a:r>
                        <a:rPr lang="en-US" sz="1200" u="none" strike="noStrike" cap="none"/>
                        <a:t>Secretary must verify available budget that will be utilized for travel expenditures</a:t>
                      </a:r>
                      <a:endParaRPr sz="1200" u="none" strike="noStrike" cap="none">
                        <a:latin typeface="Calibri"/>
                        <a:ea typeface="Calibri"/>
                        <a:cs typeface="Calibri"/>
                        <a:sym typeface="Calibri"/>
                      </a:endParaRPr>
                    </a:p>
                  </a:txBody>
                  <a:tcPr marL="45650" marR="45650" marT="0" marB="0"/>
                </a:tc>
                <a:tc>
                  <a:txBody>
                    <a:bodyPr/>
                    <a:lstStyle/>
                    <a:p>
                      <a:pPr marL="0" marR="0" lvl="0" indent="0" algn="l" rtl="0">
                        <a:lnSpc>
                          <a:spcPct val="100000"/>
                        </a:lnSpc>
                        <a:spcBef>
                          <a:spcPts val="0"/>
                        </a:spcBef>
                        <a:spcAft>
                          <a:spcPts val="0"/>
                        </a:spcAft>
                        <a:buNone/>
                      </a:pPr>
                      <a:r>
                        <a:rPr lang="en-US" sz="1200" u="none" strike="noStrike" cap="none"/>
                        <a:t>Once District Travelers returns, they must provide their post travel folder to the Secretary that submitted the original travel request</a:t>
                      </a:r>
                      <a:endParaRPr sz="1200" u="none" strike="noStrike" cap="none">
                        <a:latin typeface="Calibri"/>
                        <a:ea typeface="Calibri"/>
                        <a:cs typeface="Calibri"/>
                        <a:sym typeface="Calibri"/>
                      </a:endParaRPr>
                    </a:p>
                  </a:txBody>
                  <a:tcPr marL="45650" marR="45650" marT="0" marB="0"/>
                </a:tc>
                <a:extLst>
                  <a:ext uri="{0D108BD9-81ED-4DB2-BD59-A6C34878D82A}">
                    <a16:rowId xmlns:a16="http://schemas.microsoft.com/office/drawing/2014/main" val="10001"/>
                  </a:ext>
                </a:extLst>
              </a:tr>
              <a:tr h="1346775">
                <a:tc>
                  <a:txBody>
                    <a:bodyPr/>
                    <a:lstStyle/>
                    <a:p>
                      <a:pPr marL="0" marR="0" lvl="0" indent="0" algn="l" rtl="0">
                        <a:lnSpc>
                          <a:spcPct val="100000"/>
                        </a:lnSpc>
                        <a:spcBef>
                          <a:spcPts val="0"/>
                        </a:spcBef>
                        <a:spcAft>
                          <a:spcPts val="0"/>
                        </a:spcAft>
                        <a:buNone/>
                      </a:pPr>
                      <a:r>
                        <a:rPr lang="en-US" sz="1200" u="none" strike="noStrike" cap="none"/>
                        <a:t>Secretary must enter requisition to vendor for conference/ registration fees</a:t>
                      </a:r>
                      <a:endParaRPr sz="1200" u="none" strike="noStrike" cap="none">
                        <a:latin typeface="Calibri"/>
                        <a:ea typeface="Calibri"/>
                        <a:cs typeface="Calibri"/>
                        <a:sym typeface="Calibri"/>
                      </a:endParaRPr>
                    </a:p>
                  </a:txBody>
                  <a:tcPr marL="45650" marR="45650" marT="0" marB="0"/>
                </a:tc>
                <a:tc>
                  <a:txBody>
                    <a:bodyPr/>
                    <a:lstStyle/>
                    <a:p>
                      <a:pPr marL="0" marR="0" lvl="0" indent="0" algn="l" rtl="0">
                        <a:lnSpc>
                          <a:spcPct val="100000"/>
                        </a:lnSpc>
                        <a:spcBef>
                          <a:spcPts val="0"/>
                        </a:spcBef>
                        <a:spcAft>
                          <a:spcPts val="0"/>
                        </a:spcAft>
                        <a:buNone/>
                      </a:pPr>
                      <a:r>
                        <a:rPr lang="en-US" sz="1200" u="none" strike="noStrike" cap="none"/>
                        <a:t>Secretary must enter requisition to vendor for conference/ registration fees</a:t>
                      </a:r>
                      <a:endParaRPr sz="1200" u="none" strike="noStrike" cap="none">
                        <a:latin typeface="Calibri"/>
                        <a:ea typeface="Calibri"/>
                        <a:cs typeface="Calibri"/>
                        <a:sym typeface="Calibri"/>
                      </a:endParaRPr>
                    </a:p>
                  </a:txBody>
                  <a:tcPr marL="45650" marR="45650" marT="0" marB="0"/>
                </a:tc>
                <a:tc>
                  <a:txBody>
                    <a:bodyPr/>
                    <a:lstStyle/>
                    <a:p>
                      <a:pPr marL="0" marR="0" lvl="0" indent="0" algn="l" rtl="0">
                        <a:lnSpc>
                          <a:spcPct val="100000"/>
                        </a:lnSpc>
                        <a:spcBef>
                          <a:spcPts val="0"/>
                        </a:spcBef>
                        <a:spcAft>
                          <a:spcPts val="0"/>
                        </a:spcAft>
                        <a:buNone/>
                      </a:pPr>
                      <a:r>
                        <a:rPr lang="en-US" sz="1200" u="none" strike="noStrike" cap="none"/>
                        <a:t>Secretary must enter requisition to vendor for conference/ registration fees</a:t>
                      </a:r>
                      <a:endParaRPr sz="1200" u="none" strike="noStrike" cap="none">
                        <a:latin typeface="Calibri"/>
                        <a:ea typeface="Calibri"/>
                        <a:cs typeface="Calibri"/>
                        <a:sym typeface="Calibri"/>
                      </a:endParaRPr>
                    </a:p>
                  </a:txBody>
                  <a:tcPr marL="45650" marR="45650" marT="0" marB="0"/>
                </a:tc>
                <a:tc>
                  <a:txBody>
                    <a:bodyPr/>
                    <a:lstStyle/>
                    <a:p>
                      <a:pPr marL="0" marR="0" lvl="0" indent="0" algn="l" rtl="0">
                        <a:lnSpc>
                          <a:spcPct val="100000"/>
                        </a:lnSpc>
                        <a:spcBef>
                          <a:spcPts val="0"/>
                        </a:spcBef>
                        <a:spcAft>
                          <a:spcPts val="0"/>
                        </a:spcAft>
                        <a:buNone/>
                      </a:pPr>
                      <a:r>
                        <a:rPr lang="en-US" sz="1200" u="none" strike="noStrike" cap="none"/>
                        <a:t>If the trip was for student travel, district traveler must return list pertaining each students signature by their name that received meal per diem, any per diem that was not utilized and all necessary post travel receipts</a:t>
                      </a:r>
                      <a:endParaRPr sz="1200" u="none" strike="noStrike" cap="none">
                        <a:latin typeface="Calibri"/>
                        <a:ea typeface="Calibri"/>
                        <a:cs typeface="Calibri"/>
                        <a:sym typeface="Calibri"/>
                      </a:endParaRPr>
                    </a:p>
                  </a:txBody>
                  <a:tcPr marL="45650" marR="45650" marT="0" marB="0"/>
                </a:tc>
                <a:extLst>
                  <a:ext uri="{0D108BD9-81ED-4DB2-BD59-A6C34878D82A}">
                    <a16:rowId xmlns:a16="http://schemas.microsoft.com/office/drawing/2014/main" val="10002"/>
                  </a:ext>
                </a:extLst>
              </a:tr>
              <a:tr h="1178425">
                <a:tc>
                  <a:txBody>
                    <a:bodyPr/>
                    <a:lstStyle/>
                    <a:p>
                      <a:pPr marL="0" marR="0" lvl="0" indent="0" algn="l" rtl="0">
                        <a:lnSpc>
                          <a:spcPct val="100000"/>
                        </a:lnSpc>
                        <a:spcBef>
                          <a:spcPts val="0"/>
                        </a:spcBef>
                        <a:spcAft>
                          <a:spcPts val="0"/>
                        </a:spcAft>
                        <a:buNone/>
                      </a:pPr>
                      <a:r>
                        <a:rPr lang="en-US" sz="1200" u="none" strike="noStrike" cap="none"/>
                        <a:t>Secretary will then receive on processed PO for identified conference/ registration fees and send email to Accounts Payable to process payment</a:t>
                      </a:r>
                      <a:endParaRPr sz="1200" u="none" strike="noStrike" cap="none">
                        <a:latin typeface="Calibri"/>
                        <a:ea typeface="Calibri"/>
                        <a:cs typeface="Calibri"/>
                        <a:sym typeface="Calibri"/>
                      </a:endParaRPr>
                    </a:p>
                  </a:txBody>
                  <a:tcPr marL="45650" marR="45650" marT="0" marB="0"/>
                </a:tc>
                <a:tc>
                  <a:txBody>
                    <a:bodyPr/>
                    <a:lstStyle/>
                    <a:p>
                      <a:pPr marL="0" marR="0" lvl="0" indent="0" algn="l" rtl="0">
                        <a:lnSpc>
                          <a:spcPct val="100000"/>
                        </a:lnSpc>
                        <a:spcBef>
                          <a:spcPts val="0"/>
                        </a:spcBef>
                        <a:spcAft>
                          <a:spcPts val="0"/>
                        </a:spcAft>
                        <a:buNone/>
                      </a:pPr>
                      <a:r>
                        <a:rPr lang="en-US" sz="1200" u="none" strike="noStrike" cap="none"/>
                        <a:t>Secretary will then receive on processed PO for identified conference/ registration fees and send email to Accounts Payable to process payment</a:t>
                      </a:r>
                      <a:endParaRPr sz="1200" u="none" strike="noStrike" cap="none">
                        <a:latin typeface="Calibri"/>
                        <a:ea typeface="Calibri"/>
                        <a:cs typeface="Calibri"/>
                        <a:sym typeface="Calibri"/>
                      </a:endParaRPr>
                    </a:p>
                  </a:txBody>
                  <a:tcPr marL="45650" marR="45650" marT="0" marB="0"/>
                </a:tc>
                <a:tc>
                  <a:txBody>
                    <a:bodyPr/>
                    <a:lstStyle/>
                    <a:p>
                      <a:pPr marL="0" marR="0" lvl="0" indent="0" algn="l" rtl="0">
                        <a:lnSpc>
                          <a:spcPct val="100000"/>
                        </a:lnSpc>
                        <a:spcBef>
                          <a:spcPts val="0"/>
                        </a:spcBef>
                        <a:spcAft>
                          <a:spcPts val="0"/>
                        </a:spcAft>
                        <a:buNone/>
                      </a:pPr>
                      <a:r>
                        <a:rPr lang="en-US" sz="1200" u="none" strike="noStrike" cap="none"/>
                        <a:t>Secretary will then receive on processed PO for identified conference/ registration fees and send email to Accounts Payable to process payment</a:t>
                      </a:r>
                      <a:endParaRPr sz="1200" u="none" strike="noStrike" cap="none">
                        <a:latin typeface="Calibri"/>
                        <a:ea typeface="Calibri"/>
                        <a:cs typeface="Calibri"/>
                        <a:sym typeface="Calibri"/>
                      </a:endParaRPr>
                    </a:p>
                  </a:txBody>
                  <a:tcPr marL="45650" marR="45650" marT="0" marB="0"/>
                </a:tc>
                <a:tc>
                  <a:txBody>
                    <a:bodyPr/>
                    <a:lstStyle/>
                    <a:p>
                      <a:pPr marL="0" marR="0" lvl="0" indent="0" algn="l" rtl="0">
                        <a:lnSpc>
                          <a:spcPct val="100000"/>
                        </a:lnSpc>
                        <a:spcBef>
                          <a:spcPts val="0"/>
                        </a:spcBef>
                        <a:spcAft>
                          <a:spcPts val="0"/>
                        </a:spcAft>
                        <a:buNone/>
                      </a:pPr>
                      <a:r>
                        <a:rPr lang="en-US" sz="1200" u="none" strike="noStrike" cap="none"/>
                        <a:t>If per diem funds are returned for student travel to the secretary that submitted original travel request, that secretary will need to ensure funds are deposited back into correct account</a:t>
                      </a:r>
                      <a:endParaRPr sz="1200" u="none" strike="noStrike" cap="none">
                        <a:latin typeface="Calibri"/>
                        <a:ea typeface="Calibri"/>
                        <a:cs typeface="Calibri"/>
                        <a:sym typeface="Calibri"/>
                      </a:endParaRPr>
                    </a:p>
                  </a:txBody>
                  <a:tcPr marL="45650" marR="45650" marT="0" marB="0"/>
                </a:tc>
                <a:extLst>
                  <a:ext uri="{0D108BD9-81ED-4DB2-BD59-A6C34878D82A}">
                    <a16:rowId xmlns:a16="http://schemas.microsoft.com/office/drawing/2014/main" val="10003"/>
                  </a:ext>
                </a:extLst>
              </a:tr>
              <a:tr h="1178425">
                <a:tc>
                  <a:txBody>
                    <a:bodyPr/>
                    <a:lstStyle/>
                    <a:p>
                      <a:pPr marL="0" marR="0" lvl="0" indent="0" algn="l" rtl="0">
                        <a:lnSpc>
                          <a:spcPct val="100000"/>
                        </a:lnSpc>
                        <a:spcBef>
                          <a:spcPts val="0"/>
                        </a:spcBef>
                        <a:spcAft>
                          <a:spcPts val="0"/>
                        </a:spcAft>
                        <a:buNone/>
                      </a:pPr>
                      <a:r>
                        <a:rPr lang="en-US" sz="1200" u="none" strike="noStrike" cap="none"/>
                        <a:t>Secretary to send fully completed travel authorization form, conference confirmation and all necessary paperwork to </a:t>
                      </a:r>
                      <a:endParaRPr sz="1200">
                        <a:latin typeface="Calibri"/>
                        <a:ea typeface="Calibri"/>
                        <a:cs typeface="Calibri"/>
                        <a:sym typeface="Calibri"/>
                      </a:endParaRPr>
                    </a:p>
                    <a:p>
                      <a:pPr marL="0" marR="0" lvl="0" indent="0" algn="l" rtl="0">
                        <a:lnSpc>
                          <a:spcPct val="100000"/>
                        </a:lnSpc>
                        <a:spcBef>
                          <a:spcPts val="0"/>
                        </a:spcBef>
                        <a:spcAft>
                          <a:spcPts val="0"/>
                        </a:spcAft>
                        <a:buNone/>
                      </a:pPr>
                      <a:r>
                        <a:rPr lang="en-US" sz="1200" u="sng" strike="noStrike" cap="none">
                          <a:hlinkClick r:id="rId3"/>
                        </a:rPr>
                        <a:t>travel@crowley.k12.tx.us</a:t>
                      </a:r>
                      <a:endParaRPr sz="1200" u="none" strike="noStrike" cap="none">
                        <a:latin typeface="Calibri"/>
                        <a:ea typeface="Calibri"/>
                        <a:cs typeface="Calibri"/>
                        <a:sym typeface="Calibri"/>
                      </a:endParaRPr>
                    </a:p>
                  </a:txBody>
                  <a:tcPr marL="45650" marR="45650" marT="0" marB="0"/>
                </a:tc>
                <a:tc>
                  <a:txBody>
                    <a:bodyPr/>
                    <a:lstStyle/>
                    <a:p>
                      <a:pPr marL="0" marR="0" lvl="0" indent="0" algn="l" rtl="0">
                        <a:lnSpc>
                          <a:spcPct val="100000"/>
                        </a:lnSpc>
                        <a:spcBef>
                          <a:spcPts val="0"/>
                        </a:spcBef>
                        <a:spcAft>
                          <a:spcPts val="0"/>
                        </a:spcAft>
                        <a:buNone/>
                      </a:pPr>
                      <a:r>
                        <a:rPr lang="en-US" sz="1200" u="none" strike="noStrike" cap="none"/>
                        <a:t>Secretary must enter per diem requisition for allowable student meals into Staff name that will travel with students. </a:t>
                      </a:r>
                      <a:endParaRPr sz="1200" u="none" strike="noStrike" cap="none">
                        <a:latin typeface="Calibri"/>
                        <a:ea typeface="Calibri"/>
                        <a:cs typeface="Calibri"/>
                        <a:sym typeface="Calibri"/>
                      </a:endParaRPr>
                    </a:p>
                  </a:txBody>
                  <a:tcPr marL="45650" marR="45650" marT="0" marB="0"/>
                </a:tc>
                <a:tc>
                  <a:txBody>
                    <a:bodyPr/>
                    <a:lstStyle/>
                    <a:p>
                      <a:pPr marL="0" marR="0" lvl="0" indent="0" algn="l" rtl="0">
                        <a:lnSpc>
                          <a:spcPct val="100000"/>
                        </a:lnSpc>
                        <a:spcBef>
                          <a:spcPts val="0"/>
                        </a:spcBef>
                        <a:spcAft>
                          <a:spcPts val="0"/>
                        </a:spcAft>
                        <a:buNone/>
                      </a:pPr>
                      <a:r>
                        <a:rPr lang="en-US" sz="1200" u="none" strike="noStrike" cap="none"/>
                        <a:t>Secretary to send fully completed travel authorization form, conference confirmation and all necessary paperwork to </a:t>
                      </a:r>
                      <a:r>
                        <a:rPr lang="en-US" sz="1200" u="sng" strike="noStrike" cap="none">
                          <a:solidFill>
                            <a:schemeClr val="hlink"/>
                          </a:solidFill>
                          <a:hlinkClick r:id="rId3"/>
                        </a:rPr>
                        <a:t>travel@crowley.k12.tx.us</a:t>
                      </a:r>
                      <a:endParaRPr sz="1200" u="none" strike="noStrike" cap="none">
                        <a:latin typeface="Calibri"/>
                        <a:ea typeface="Calibri"/>
                        <a:cs typeface="Calibri"/>
                        <a:sym typeface="Calibri"/>
                      </a:endParaRPr>
                    </a:p>
                  </a:txBody>
                  <a:tcPr marL="45650" marR="45650" marT="0" marB="0"/>
                </a:tc>
                <a:tc>
                  <a:txBody>
                    <a:bodyPr/>
                    <a:lstStyle/>
                    <a:p>
                      <a:pPr marL="0" marR="0" lvl="0" indent="0" algn="l" rtl="0">
                        <a:lnSpc>
                          <a:spcPct val="100000"/>
                        </a:lnSpc>
                        <a:spcBef>
                          <a:spcPts val="0"/>
                        </a:spcBef>
                        <a:spcAft>
                          <a:spcPts val="0"/>
                        </a:spcAft>
                        <a:buNone/>
                      </a:pPr>
                      <a:r>
                        <a:rPr lang="en-US" sz="1200" u="none" strike="noStrike" cap="none"/>
                        <a:t>The secretary must then email all necessary documents via </a:t>
                      </a:r>
                      <a:r>
                        <a:rPr lang="en-US" sz="1200" u="sng" strike="noStrike" cap="none">
                          <a:solidFill>
                            <a:schemeClr val="hlink"/>
                          </a:solidFill>
                          <a:hlinkClick r:id="rId3"/>
                        </a:rPr>
                        <a:t>travel@crowley.k12.tx.us</a:t>
                      </a:r>
                      <a:r>
                        <a:rPr lang="en-US" sz="1200" u="none" strike="noStrike" cap="none"/>
                        <a:t> or inter-office return travel folder to Travel Specialist if you don’t have access to email post travel documents</a:t>
                      </a:r>
                      <a:endParaRPr sz="1200" u="none" strike="noStrike" cap="none">
                        <a:latin typeface="Calibri"/>
                        <a:ea typeface="Calibri"/>
                        <a:cs typeface="Calibri"/>
                        <a:sym typeface="Calibri"/>
                      </a:endParaRPr>
                    </a:p>
                  </a:txBody>
                  <a:tcPr marL="45650" marR="45650" marT="0" marB="0"/>
                </a:tc>
                <a:extLst>
                  <a:ext uri="{0D108BD9-81ED-4DB2-BD59-A6C34878D82A}">
                    <a16:rowId xmlns:a16="http://schemas.microsoft.com/office/drawing/2014/main" val="10004"/>
                  </a:ext>
                </a:extLst>
              </a:tr>
              <a:tr h="841725">
                <a:tc>
                  <a:txBody>
                    <a:bodyPr/>
                    <a:lstStyle/>
                    <a:p>
                      <a:pPr marL="0" marR="0" lvl="0" indent="0" algn="l" rtl="0">
                        <a:lnSpc>
                          <a:spcPct val="100000"/>
                        </a:lnSpc>
                        <a:spcBef>
                          <a:spcPts val="0"/>
                        </a:spcBef>
                        <a:spcAft>
                          <a:spcPts val="0"/>
                        </a:spcAft>
                        <a:buNone/>
                      </a:pPr>
                      <a:r>
                        <a:rPr lang="en-US" sz="1200" u="none" strike="noStrike" cap="none"/>
                        <a:t>Travel Specialist will work on booking travel accommodations and then provide the secretary that submitted the travel request, the proper travel folder</a:t>
                      </a:r>
                      <a:endParaRPr sz="1200" u="none" strike="noStrike" cap="none">
                        <a:latin typeface="Calibri"/>
                        <a:ea typeface="Calibri"/>
                        <a:cs typeface="Calibri"/>
                        <a:sym typeface="Calibri"/>
                      </a:endParaRPr>
                    </a:p>
                  </a:txBody>
                  <a:tcPr marL="45650" marR="45650" marT="0" marB="0"/>
                </a:tc>
                <a:tc>
                  <a:txBody>
                    <a:bodyPr/>
                    <a:lstStyle/>
                    <a:p>
                      <a:pPr marL="0" marR="0" lvl="0" indent="0" algn="l" rtl="0">
                        <a:lnSpc>
                          <a:spcPct val="100000"/>
                        </a:lnSpc>
                        <a:spcBef>
                          <a:spcPts val="0"/>
                        </a:spcBef>
                        <a:spcAft>
                          <a:spcPts val="0"/>
                        </a:spcAft>
                        <a:buNone/>
                      </a:pPr>
                      <a:r>
                        <a:rPr lang="en-US" sz="1200" u="none" strike="noStrike" cap="none"/>
                        <a:t>Once Per Diem requisition has been fully processed, the Secretary will need to receive on the PO and email </a:t>
                      </a:r>
                      <a:r>
                        <a:rPr lang="en-US" sz="1200" u="sng" strike="noStrike" cap="none">
                          <a:solidFill>
                            <a:schemeClr val="hlink"/>
                          </a:solidFill>
                          <a:hlinkClick r:id="rId4"/>
                        </a:rPr>
                        <a:t>accounts.payable@crowley.k12.tx.us</a:t>
                      </a:r>
                      <a:r>
                        <a:rPr lang="en-US" sz="1200" u="none" strike="noStrike" cap="none"/>
                        <a:t> the purchase order is ready to pay</a:t>
                      </a:r>
                      <a:endParaRPr sz="1200" u="none" strike="noStrike" cap="none">
                        <a:latin typeface="Calibri"/>
                        <a:ea typeface="Calibri"/>
                        <a:cs typeface="Calibri"/>
                        <a:sym typeface="Calibri"/>
                      </a:endParaRPr>
                    </a:p>
                  </a:txBody>
                  <a:tcPr marL="45650" marR="45650" marT="0" marB="0"/>
                </a:tc>
                <a:tc>
                  <a:txBody>
                    <a:bodyPr/>
                    <a:lstStyle/>
                    <a:p>
                      <a:pPr marL="0" marR="0" lvl="0" indent="0" algn="l" rtl="0">
                        <a:lnSpc>
                          <a:spcPct val="100000"/>
                        </a:lnSpc>
                        <a:spcBef>
                          <a:spcPts val="0"/>
                        </a:spcBef>
                        <a:spcAft>
                          <a:spcPts val="0"/>
                        </a:spcAft>
                        <a:buNone/>
                      </a:pPr>
                      <a:r>
                        <a:rPr lang="en-US" sz="1200" u="none" strike="noStrike" cap="none"/>
                        <a:t>Travel Specialist will work on booking travel accommodations and then provide the secretary that submitted the travel request, the proper travel folder</a:t>
                      </a:r>
                      <a:endParaRPr sz="1200" u="none" strike="noStrike" cap="none">
                        <a:latin typeface="Calibri"/>
                        <a:ea typeface="Calibri"/>
                        <a:cs typeface="Calibri"/>
                        <a:sym typeface="Calibri"/>
                      </a:endParaRPr>
                    </a:p>
                  </a:txBody>
                  <a:tcPr marL="45650" marR="45650" marT="0" marB="0"/>
                </a:tc>
                <a:tc>
                  <a:txBody>
                    <a:bodyPr/>
                    <a:lstStyle/>
                    <a:p>
                      <a:pPr marL="0" marR="0" lvl="0" indent="0" algn="l" rtl="0">
                        <a:lnSpc>
                          <a:spcPct val="100000"/>
                        </a:lnSpc>
                        <a:spcBef>
                          <a:spcPts val="0"/>
                        </a:spcBef>
                        <a:spcAft>
                          <a:spcPts val="0"/>
                        </a:spcAft>
                        <a:buNone/>
                      </a:pPr>
                      <a:r>
                        <a:rPr lang="en-US" sz="1200" u="none" strike="noStrike" cap="none"/>
                        <a:t>Travel Specialist will work on reconciling travel in order to have necessary reimbursement payments processed</a:t>
                      </a:r>
                      <a:endParaRPr sz="1200" u="none" strike="noStrike" cap="none">
                        <a:latin typeface="Calibri"/>
                        <a:ea typeface="Calibri"/>
                        <a:cs typeface="Calibri"/>
                        <a:sym typeface="Calibri"/>
                      </a:endParaRPr>
                    </a:p>
                  </a:txBody>
                  <a:tcPr marL="45650" marR="45650" marT="0" marB="0"/>
                </a:tc>
                <a:extLst>
                  <a:ext uri="{0D108BD9-81ED-4DB2-BD59-A6C34878D82A}">
                    <a16:rowId xmlns:a16="http://schemas.microsoft.com/office/drawing/2014/main" val="10005"/>
                  </a:ext>
                </a:extLst>
              </a:tr>
              <a:tr h="1010075">
                <a:tc>
                  <a:txBody>
                    <a:bodyPr/>
                    <a:lstStyle/>
                    <a:p>
                      <a:pPr marL="0" marR="0" lvl="0" indent="0" algn="l" rtl="0">
                        <a:lnSpc>
                          <a:spcPct val="100000"/>
                        </a:lnSpc>
                        <a:spcBef>
                          <a:spcPts val="0"/>
                        </a:spcBef>
                        <a:spcAft>
                          <a:spcPts val="0"/>
                        </a:spcAft>
                        <a:buNone/>
                      </a:pPr>
                      <a:r>
                        <a:rPr lang="en-US" sz="1200" u="none" strike="noStrike" cap="none"/>
                        <a:t>Secretary must then ensure traveler receives travel folder prior to their departure</a:t>
                      </a:r>
                      <a:endParaRPr sz="1200" u="none" strike="noStrike" cap="none">
                        <a:latin typeface="Calibri"/>
                        <a:ea typeface="Calibri"/>
                        <a:cs typeface="Calibri"/>
                        <a:sym typeface="Calibri"/>
                      </a:endParaRPr>
                    </a:p>
                  </a:txBody>
                  <a:tcPr marL="45650" marR="45650" marT="0" marB="0"/>
                </a:tc>
                <a:tc>
                  <a:txBody>
                    <a:bodyPr/>
                    <a:lstStyle/>
                    <a:p>
                      <a:pPr marL="0" marR="0" lvl="0" indent="0" algn="l" rtl="0">
                        <a:lnSpc>
                          <a:spcPct val="100000"/>
                        </a:lnSpc>
                        <a:spcBef>
                          <a:spcPts val="0"/>
                        </a:spcBef>
                        <a:spcAft>
                          <a:spcPts val="0"/>
                        </a:spcAft>
                        <a:buNone/>
                      </a:pPr>
                      <a:r>
                        <a:rPr lang="en-US" sz="1200" u="none" strike="noStrike" cap="none"/>
                        <a:t>Once per diem check is cut, Accounts Payable will inter-office to respective staff member unless other pick-up plan has been communicated to Accounts Payable</a:t>
                      </a:r>
                      <a:endParaRPr sz="1200" u="none" strike="noStrike" cap="none">
                        <a:latin typeface="Calibri"/>
                        <a:ea typeface="Calibri"/>
                        <a:cs typeface="Calibri"/>
                        <a:sym typeface="Calibri"/>
                      </a:endParaRPr>
                    </a:p>
                  </a:txBody>
                  <a:tcPr marL="45650" marR="45650" marT="0" marB="0"/>
                </a:tc>
                <a:tc>
                  <a:txBody>
                    <a:bodyPr/>
                    <a:lstStyle/>
                    <a:p>
                      <a:pPr marL="0" marR="0" lvl="0" indent="0" algn="l" rtl="0">
                        <a:lnSpc>
                          <a:spcPct val="100000"/>
                        </a:lnSpc>
                        <a:spcBef>
                          <a:spcPts val="0"/>
                        </a:spcBef>
                        <a:spcAft>
                          <a:spcPts val="0"/>
                        </a:spcAft>
                        <a:buNone/>
                      </a:pPr>
                      <a:r>
                        <a:rPr lang="en-US" sz="1200" u="none" strike="noStrike" cap="none"/>
                        <a:t>Secretary must then ensure traveler receives travel folder prior to their departure</a:t>
                      </a:r>
                      <a:endParaRPr sz="1200" u="none" strike="noStrike" cap="none">
                        <a:latin typeface="Calibri"/>
                        <a:ea typeface="Calibri"/>
                        <a:cs typeface="Calibri"/>
                        <a:sym typeface="Calibri"/>
                      </a:endParaRPr>
                    </a:p>
                  </a:txBody>
                  <a:tcPr marL="45650" marR="45650" marT="0" marB="0"/>
                </a:tc>
                <a:tc>
                  <a:txBody>
                    <a:bodyPr/>
                    <a:lstStyle/>
                    <a:p>
                      <a:pPr marL="0" marR="0" lvl="0" indent="0" algn="l" rtl="0">
                        <a:lnSpc>
                          <a:spcPct val="100000"/>
                        </a:lnSpc>
                        <a:spcBef>
                          <a:spcPts val="0"/>
                        </a:spcBef>
                        <a:spcAft>
                          <a:spcPts val="0"/>
                        </a:spcAft>
                        <a:buNone/>
                      </a:pPr>
                      <a:r>
                        <a:rPr lang="en-US" sz="1200" u="none" strike="noStrike" cap="none"/>
                        <a:t>Once per diem check is cut, Accounts Payable will inter-office to respective staff member unless another pick-up plan has been communicated to Accounts Payable</a:t>
                      </a:r>
                      <a:endParaRPr sz="1200" u="none" strike="noStrike" cap="none">
                        <a:latin typeface="Calibri"/>
                        <a:ea typeface="Calibri"/>
                        <a:cs typeface="Calibri"/>
                        <a:sym typeface="Calibri"/>
                      </a:endParaRPr>
                    </a:p>
                  </a:txBody>
                  <a:tcPr marL="45650" marR="45650" marT="0" marB="0"/>
                </a:tc>
                <a:extLst>
                  <a:ext uri="{0D108BD9-81ED-4DB2-BD59-A6C34878D82A}">
                    <a16:rowId xmlns:a16="http://schemas.microsoft.com/office/drawing/2014/main" val="10006"/>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7"/>
          <p:cNvSpPr txBox="1">
            <a:spLocks noGrp="1"/>
          </p:cNvSpPr>
          <p:nvPr>
            <p:ph type="title"/>
          </p:nvPr>
        </p:nvSpPr>
        <p:spPr>
          <a:xfrm>
            <a:off x="643128" y="210949"/>
            <a:ext cx="8537448" cy="77628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t>Durham Bus Trips</a:t>
            </a:r>
            <a:endParaRPr/>
          </a:p>
        </p:txBody>
      </p:sp>
      <p:sp>
        <p:nvSpPr>
          <p:cNvPr id="331" name="Google Shape;331;p37"/>
          <p:cNvSpPr txBox="1">
            <a:spLocks noGrp="1"/>
          </p:cNvSpPr>
          <p:nvPr>
            <p:ph type="body" idx="1"/>
          </p:nvPr>
        </p:nvSpPr>
        <p:spPr>
          <a:xfrm>
            <a:off x="643128" y="1350980"/>
            <a:ext cx="10890504" cy="4924692"/>
          </a:xfrm>
          <a:prstGeom prst="rect">
            <a:avLst/>
          </a:prstGeom>
          <a:noFill/>
          <a:ln>
            <a:noFill/>
          </a:ln>
        </p:spPr>
        <p:txBody>
          <a:bodyPr spcFirstLastPara="1" wrap="square" lIns="91425" tIns="45700" rIns="91425" bIns="45700" anchor="t" anchorCtr="0">
            <a:noAutofit/>
          </a:bodyPr>
          <a:lstStyle/>
          <a:p>
            <a:pPr marL="342900" lvl="0" indent="-336042" algn="l" rtl="0">
              <a:lnSpc>
                <a:spcPct val="90000"/>
              </a:lnSpc>
              <a:spcBef>
                <a:spcPts val="0"/>
              </a:spcBef>
              <a:spcAft>
                <a:spcPts val="0"/>
              </a:spcAft>
              <a:buSzPts val="1280"/>
              <a:buChar char="►"/>
            </a:pPr>
            <a:r>
              <a:rPr lang="en-US" sz="1600"/>
              <a:t>Eduphoria is used to book trips with Durham. </a:t>
            </a:r>
            <a:endParaRPr sz="1600" strike="sngStrike"/>
          </a:p>
          <a:p>
            <a:pPr marL="342900" lvl="0" indent="-336042" algn="l" rtl="0">
              <a:lnSpc>
                <a:spcPct val="90000"/>
              </a:lnSpc>
              <a:spcBef>
                <a:spcPts val="1000"/>
              </a:spcBef>
              <a:spcAft>
                <a:spcPts val="0"/>
              </a:spcAft>
              <a:buSzPts val="1280"/>
              <a:buChar char="►"/>
            </a:pPr>
            <a:r>
              <a:rPr lang="en-US" sz="1600"/>
              <a:t>Select one of the 3 commodities for your trip,  field trips, athletics, or fine arts</a:t>
            </a:r>
            <a:endParaRPr/>
          </a:p>
          <a:p>
            <a:pPr marL="342900" lvl="0" indent="-336042" algn="l" rtl="0">
              <a:lnSpc>
                <a:spcPct val="90000"/>
              </a:lnSpc>
              <a:spcBef>
                <a:spcPts val="1000"/>
              </a:spcBef>
              <a:spcAft>
                <a:spcPts val="0"/>
              </a:spcAft>
              <a:buSzPts val="1280"/>
              <a:buChar char="►"/>
            </a:pPr>
            <a:r>
              <a:rPr lang="en-US" sz="1600"/>
              <a:t>This system provides no confirmations</a:t>
            </a:r>
            <a:endParaRPr/>
          </a:p>
          <a:p>
            <a:pPr marL="342900" lvl="0" indent="-336042" algn="l" rtl="0">
              <a:lnSpc>
                <a:spcPct val="90000"/>
              </a:lnSpc>
              <a:spcBef>
                <a:spcPts val="1000"/>
              </a:spcBef>
              <a:spcAft>
                <a:spcPts val="0"/>
              </a:spcAft>
              <a:buSzPts val="1280"/>
              <a:buChar char="►"/>
            </a:pPr>
            <a:r>
              <a:rPr lang="en-US" sz="1600"/>
              <a:t>Please make sure your Principals are checking the request for approvals with Eduphoria. If the approvals are not completed, this will delay your request for a bus</a:t>
            </a:r>
            <a:endParaRPr/>
          </a:p>
          <a:p>
            <a:pPr marL="342900" lvl="0" indent="-336042" algn="l" rtl="0">
              <a:lnSpc>
                <a:spcPct val="90000"/>
              </a:lnSpc>
              <a:spcBef>
                <a:spcPts val="1000"/>
              </a:spcBef>
              <a:spcAft>
                <a:spcPts val="0"/>
              </a:spcAft>
              <a:buSzPts val="1280"/>
              <a:buChar char="►"/>
            </a:pPr>
            <a:r>
              <a:rPr lang="en-US" sz="1600"/>
              <a:t>Include your full budget account number that you are using within your bus request</a:t>
            </a:r>
            <a:endParaRPr/>
          </a:p>
          <a:p>
            <a:pPr marL="342900" lvl="0" indent="-336042" algn="l" rtl="0">
              <a:lnSpc>
                <a:spcPct val="90000"/>
              </a:lnSpc>
              <a:spcBef>
                <a:spcPts val="1000"/>
              </a:spcBef>
              <a:spcAft>
                <a:spcPts val="0"/>
              </a:spcAft>
              <a:buSzPts val="1280"/>
              <a:buChar char="►"/>
            </a:pPr>
            <a:r>
              <a:rPr lang="en-US" sz="1600"/>
              <a:t>Enter a requisition in Skyward to encumber your bus trip funds. Attach documentation for the trip</a:t>
            </a:r>
            <a:endParaRPr/>
          </a:p>
          <a:p>
            <a:pPr marL="342900" lvl="0" indent="-336042" algn="l" rtl="0">
              <a:lnSpc>
                <a:spcPct val="90000"/>
              </a:lnSpc>
              <a:spcBef>
                <a:spcPts val="1000"/>
              </a:spcBef>
              <a:spcAft>
                <a:spcPts val="0"/>
              </a:spcAft>
              <a:buSzPts val="1280"/>
              <a:buChar char="►"/>
            </a:pPr>
            <a:r>
              <a:rPr lang="en-US" sz="1600"/>
              <a:t>End-user must contact Durham office 2-3 days prior to the request of the bus service. Call 817-297-5946</a:t>
            </a:r>
            <a:endParaRPr/>
          </a:p>
          <a:p>
            <a:pPr marL="342900" lvl="0" indent="-336042" algn="l" rtl="0">
              <a:lnSpc>
                <a:spcPct val="90000"/>
              </a:lnSpc>
              <a:spcBef>
                <a:spcPts val="1000"/>
              </a:spcBef>
              <a:spcAft>
                <a:spcPts val="0"/>
              </a:spcAft>
              <a:buSzPts val="1280"/>
              <a:buChar char="►"/>
            </a:pPr>
            <a:r>
              <a:rPr lang="en-US" sz="1600"/>
              <a:t>Durham should arrive to your location at least 15 minutes prior to your scheduled time</a:t>
            </a:r>
            <a:endParaRPr/>
          </a:p>
          <a:p>
            <a:pPr marL="342900" lvl="0" indent="-336042" algn="l" rtl="0">
              <a:lnSpc>
                <a:spcPct val="90000"/>
              </a:lnSpc>
              <a:spcBef>
                <a:spcPts val="1000"/>
              </a:spcBef>
              <a:spcAft>
                <a:spcPts val="0"/>
              </a:spcAft>
              <a:buSzPts val="1280"/>
              <a:buChar char="►"/>
            </a:pPr>
            <a:r>
              <a:rPr lang="en-US" sz="1600"/>
              <a:t>Always book your trip with 30 minutes before your trip and 30 minutes after your trip</a:t>
            </a:r>
            <a:endParaRPr/>
          </a:p>
          <a:p>
            <a:pPr marL="342900" lvl="0" indent="-336042" algn="l" rtl="0">
              <a:lnSpc>
                <a:spcPct val="90000"/>
              </a:lnSpc>
              <a:spcBef>
                <a:spcPts val="1000"/>
              </a:spcBef>
              <a:spcAft>
                <a:spcPts val="0"/>
              </a:spcAft>
              <a:buSzPts val="1280"/>
              <a:buChar char="►"/>
            </a:pPr>
            <a:r>
              <a:rPr lang="en-US" sz="1600"/>
              <a:t>The amount per hour is $39.14 and there is a minimum 2 hour trip amount of $78.28</a:t>
            </a:r>
            <a:endParaRPr/>
          </a:p>
          <a:p>
            <a:pPr marL="342900" lvl="0" indent="-336042" algn="l" rtl="0">
              <a:lnSpc>
                <a:spcPct val="90000"/>
              </a:lnSpc>
              <a:spcBef>
                <a:spcPts val="1000"/>
              </a:spcBef>
              <a:spcAft>
                <a:spcPts val="0"/>
              </a:spcAft>
              <a:buSzPts val="1280"/>
              <a:buChar char="►"/>
            </a:pPr>
            <a:r>
              <a:rPr lang="en-US" sz="1600"/>
              <a:t>Questions about your bus trip cost, please email </a:t>
            </a:r>
            <a:r>
              <a:rPr lang="en-US" sz="1600" u="sng">
                <a:solidFill>
                  <a:schemeClr val="hlink"/>
                </a:solidFill>
                <a:hlinkClick r:id="rId3"/>
              </a:rPr>
              <a:t>lcobb@durhamschoolservices.com</a:t>
            </a:r>
            <a:r>
              <a:rPr lang="en-US" sz="1600"/>
              <a:t> or </a:t>
            </a:r>
            <a:r>
              <a:rPr lang="en-US" sz="1600" u="sng">
                <a:solidFill>
                  <a:schemeClr val="hlink"/>
                </a:solidFill>
                <a:hlinkClick r:id="rId4"/>
              </a:rPr>
              <a:t>tonia.johnson@Crowley.k12.tx.us</a:t>
            </a:r>
            <a:endParaRPr sz="1600"/>
          </a:p>
          <a:p>
            <a:pPr marL="342900" lvl="0" indent="-336042" algn="l" rtl="0">
              <a:lnSpc>
                <a:spcPct val="90000"/>
              </a:lnSpc>
              <a:spcBef>
                <a:spcPts val="1000"/>
              </a:spcBef>
              <a:spcAft>
                <a:spcPts val="0"/>
              </a:spcAft>
              <a:buSzPts val="1280"/>
              <a:buChar char="►"/>
            </a:pPr>
            <a:r>
              <a:rPr lang="en-US" sz="1600"/>
              <a:t>If you do not get a response, please email the General Manager, Richard Blatchley at </a:t>
            </a:r>
            <a:r>
              <a:rPr lang="en-US" sz="1600" u="sng">
                <a:solidFill>
                  <a:schemeClr val="hlink"/>
                </a:solidFill>
                <a:hlinkClick r:id="rId5"/>
              </a:rPr>
              <a:t>Richard.Blatchley@Crowley.k12.tx.us</a:t>
            </a:r>
            <a:r>
              <a:rPr lang="en-US" sz="1600"/>
              <a:t> or Field Trip Coordinator Christina Ballard </a:t>
            </a:r>
            <a:r>
              <a:rPr lang="en-US" sz="1600" u="sng">
                <a:solidFill>
                  <a:schemeClr val="hlink"/>
                </a:solidFill>
                <a:hlinkClick r:id="rId6"/>
              </a:rPr>
              <a:t>christina.ballard@Crowley.k12.tx.us</a:t>
            </a:r>
            <a:r>
              <a:rPr lang="en-US" sz="1600"/>
              <a:t> </a:t>
            </a:r>
            <a:endParaRPr/>
          </a:p>
          <a:p>
            <a:pPr marL="342900" lvl="0" indent="-336042" algn="l" rtl="0">
              <a:lnSpc>
                <a:spcPct val="90000"/>
              </a:lnSpc>
              <a:spcBef>
                <a:spcPts val="1000"/>
              </a:spcBef>
              <a:spcAft>
                <a:spcPts val="0"/>
              </a:spcAft>
              <a:buSzPts val="1280"/>
              <a:buChar char="►"/>
            </a:pPr>
            <a:r>
              <a:rPr lang="en-US" sz="1600"/>
              <a:t>Charges/billing is provided to the Business Office around the 10th of each month.</a:t>
            </a:r>
            <a:endParaRPr/>
          </a:p>
          <a:p>
            <a:pPr marL="50800" lvl="0" indent="0" algn="l" rtl="0">
              <a:lnSpc>
                <a:spcPct val="90000"/>
              </a:lnSpc>
              <a:spcBef>
                <a:spcPts val="1000"/>
              </a:spcBef>
              <a:spcAft>
                <a:spcPts val="0"/>
              </a:spcAft>
              <a:buSzPts val="2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4"/>
          <p:cNvSpPr txBox="1">
            <a:spLocks noGrp="1"/>
          </p:cNvSpPr>
          <p:nvPr>
            <p:ph type="title"/>
          </p:nvPr>
        </p:nvSpPr>
        <p:spPr>
          <a:xfrm>
            <a:off x="643128" y="210949"/>
            <a:ext cx="8537448" cy="77628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t>Accounting/Budget</a:t>
            </a:r>
            <a:endParaRPr/>
          </a:p>
        </p:txBody>
      </p:sp>
      <p:sp>
        <p:nvSpPr>
          <p:cNvPr id="57" name="Google Shape;57;p4"/>
          <p:cNvSpPr txBox="1">
            <a:spLocks noGrp="1"/>
          </p:cNvSpPr>
          <p:nvPr>
            <p:ph type="body" idx="1"/>
          </p:nvPr>
        </p:nvSpPr>
        <p:spPr>
          <a:xfrm>
            <a:off x="643128" y="1350980"/>
            <a:ext cx="10890504" cy="4924692"/>
          </a:xfrm>
          <a:prstGeom prst="rect">
            <a:avLst/>
          </a:prstGeom>
          <a:noFill/>
          <a:ln>
            <a:noFill/>
          </a:ln>
        </p:spPr>
        <p:txBody>
          <a:bodyPr spcFirstLastPara="1" wrap="square" lIns="91425" tIns="45700" rIns="91425" bIns="45700" anchor="t" anchorCtr="0">
            <a:noAutofit/>
          </a:bodyPr>
          <a:lstStyle/>
          <a:p>
            <a:pPr marL="457200" marR="0" lvl="0" indent="-381000" algn="l" rtl="0">
              <a:lnSpc>
                <a:spcPct val="90000"/>
              </a:lnSpc>
              <a:spcBef>
                <a:spcPts val="1000"/>
              </a:spcBef>
              <a:spcAft>
                <a:spcPts val="0"/>
              </a:spcAft>
              <a:buSzPts val="2400"/>
              <a:buChar char="•"/>
            </a:pPr>
            <a:r>
              <a:rPr lang="en-US" sz="2400"/>
              <a:t>Budget Transfers:  Must be completed in Skyward.  As long as you stay within the same function code you can move any of these funds to another (object code) account. (i.e.- 11- 6399 to 11-6499)</a:t>
            </a:r>
            <a:endParaRPr sz="2400"/>
          </a:p>
          <a:p>
            <a:pPr marL="457200" marR="0" lvl="0" indent="0" algn="l" rtl="0">
              <a:lnSpc>
                <a:spcPct val="90000"/>
              </a:lnSpc>
              <a:spcBef>
                <a:spcPts val="1000"/>
              </a:spcBef>
              <a:spcAft>
                <a:spcPts val="0"/>
              </a:spcAft>
              <a:buNone/>
            </a:pPr>
            <a:endParaRPr sz="2400"/>
          </a:p>
          <a:p>
            <a:pPr marL="457200" marR="0" lvl="0" indent="-381000" algn="l" rtl="0">
              <a:lnSpc>
                <a:spcPct val="90000"/>
              </a:lnSpc>
              <a:spcBef>
                <a:spcPts val="1000"/>
              </a:spcBef>
              <a:spcAft>
                <a:spcPts val="0"/>
              </a:spcAft>
              <a:buSzPts val="2400"/>
              <a:buChar char="•"/>
            </a:pPr>
            <a:r>
              <a:rPr lang="en-US" sz="2400"/>
              <a:t>Budget Amendments:  Must be done on paper form. Form is included in your packet.  If you should need to move funds from one function code to another function code, say function 11-6399 to 13-6399, this will require a budget amendment.  The budget owner will need to sign off on these forms and then send to the Accounting Coordinator in an email (</a:t>
            </a:r>
            <a:r>
              <a:rPr lang="en-US" sz="2400" u="sng">
                <a:solidFill>
                  <a:schemeClr val="hlink"/>
                </a:solidFill>
                <a:hlinkClick r:id="rId3"/>
              </a:rPr>
              <a:t>cindy.hankey@crowley.k12.tx.us</a:t>
            </a:r>
            <a:r>
              <a:rPr lang="en-US" sz="2400"/>
              <a:t>).  (</a:t>
            </a:r>
            <a:r>
              <a:rPr lang="en-US" sz="2400" b="1">
                <a:solidFill>
                  <a:srgbClr val="FF0000"/>
                </a:solidFill>
              </a:rPr>
              <a:t>Please note, this only applies to general fund 199</a:t>
            </a:r>
            <a:r>
              <a:rPr lang="en-US" sz="2400"/>
              <a:t>)  </a:t>
            </a:r>
            <a:endParaRPr sz="2400"/>
          </a:p>
          <a:p>
            <a:pPr marL="457200" marR="0" lvl="0" indent="0" algn="l" rtl="0">
              <a:lnSpc>
                <a:spcPct val="90000"/>
              </a:lnSpc>
              <a:spcBef>
                <a:spcPts val="1000"/>
              </a:spcBef>
              <a:spcAft>
                <a:spcPts val="0"/>
              </a:spcAft>
              <a:buNone/>
            </a:pPr>
            <a:endParaRPr sz="2400"/>
          </a:p>
          <a:p>
            <a:pPr marL="457200" marR="0" lvl="0" indent="-406400" algn="l" rtl="0">
              <a:lnSpc>
                <a:spcPct val="90000"/>
              </a:lnSpc>
              <a:spcBef>
                <a:spcPts val="1000"/>
              </a:spcBef>
              <a:spcAft>
                <a:spcPts val="0"/>
              </a:spcAft>
              <a:buSzPts val="2800"/>
              <a:buChar char="•"/>
            </a:pPr>
            <a:r>
              <a:rPr lang="en-US" sz="2400"/>
              <a:t>Allow time to get these done as they require Board approval and are only on the agenda for a Regular Board meeting on the last Thursday of the each month.</a:t>
            </a:r>
            <a:r>
              <a:rPr lang="en-US"/>
              <a:t>  </a:t>
            </a:r>
            <a:endParaRPr/>
          </a:p>
          <a:p>
            <a:pPr marL="457200" marR="0" lvl="0" indent="0" algn="l" rtl="0">
              <a:lnSpc>
                <a:spcPct val="90000"/>
              </a:lnSpc>
              <a:spcBef>
                <a:spcPts val="1000"/>
              </a:spcBef>
              <a:spcAft>
                <a:spcPts val="0"/>
              </a:spcAft>
              <a:buNone/>
            </a:pPr>
            <a:endParaRPr/>
          </a:p>
          <a:p>
            <a:pPr marL="457200" marR="0" lvl="0" indent="-228600" algn="l" rtl="0">
              <a:lnSpc>
                <a:spcPct val="90000"/>
              </a:lnSpc>
              <a:spcBef>
                <a:spcPts val="1000"/>
              </a:spcBef>
              <a:spcAft>
                <a:spcPts val="0"/>
              </a:spcAft>
              <a:buClr>
                <a:schemeClr val="dk1"/>
              </a:buClr>
              <a:buSzPts val="2800"/>
              <a:buFont typeface="Arial"/>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2381aff1fd5_1_0"/>
          <p:cNvSpPr txBox="1">
            <a:spLocks noGrp="1"/>
          </p:cNvSpPr>
          <p:nvPr>
            <p:ph type="title"/>
          </p:nvPr>
        </p:nvSpPr>
        <p:spPr>
          <a:xfrm>
            <a:off x="643128" y="210949"/>
            <a:ext cx="8537400" cy="776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Calibri"/>
                <a:ea typeface="Calibri"/>
                <a:cs typeface="Calibri"/>
                <a:sym typeface="Calibri"/>
              </a:rPr>
              <a:t>HELPFUL HINTS</a:t>
            </a:r>
            <a:endParaRPr sz="6700"/>
          </a:p>
        </p:txBody>
      </p:sp>
      <p:sp>
        <p:nvSpPr>
          <p:cNvPr id="338" name="Google Shape;338;g2381aff1fd5_1_0"/>
          <p:cNvSpPr txBox="1">
            <a:spLocks noGrp="1"/>
          </p:cNvSpPr>
          <p:nvPr>
            <p:ph type="body" idx="1"/>
          </p:nvPr>
        </p:nvSpPr>
        <p:spPr>
          <a:xfrm>
            <a:off x="407000" y="1288975"/>
            <a:ext cx="11497800" cy="5123400"/>
          </a:xfrm>
          <a:prstGeom prst="rect">
            <a:avLst/>
          </a:prstGeom>
        </p:spPr>
        <p:txBody>
          <a:bodyPr spcFirstLastPara="1" wrap="square" lIns="91425" tIns="45700" rIns="91425" bIns="45700" anchor="t" anchorCtr="0">
            <a:noAutofit/>
          </a:bodyPr>
          <a:lstStyle/>
          <a:p>
            <a:pPr marL="457200" lvl="0" indent="-336550" algn="l" rtl="0">
              <a:lnSpc>
                <a:spcPct val="150000"/>
              </a:lnSpc>
              <a:spcBef>
                <a:spcPts val="1000"/>
              </a:spcBef>
              <a:spcAft>
                <a:spcPts val="0"/>
              </a:spcAft>
              <a:buSzPts val="1700"/>
              <a:buChar char="•"/>
            </a:pPr>
            <a:r>
              <a:rPr lang="en-US" sz="1700"/>
              <a:t>If available: Include your quote number on the first line of your requisition. This will help you to remember to attach the quote. Also, check the quote expiration date.</a:t>
            </a:r>
            <a:endParaRPr sz="1700"/>
          </a:p>
          <a:p>
            <a:pPr marL="457200" lvl="0" indent="-336550" algn="l" rtl="0">
              <a:lnSpc>
                <a:spcPct val="150000"/>
              </a:lnSpc>
              <a:spcBef>
                <a:spcPts val="0"/>
              </a:spcBef>
              <a:spcAft>
                <a:spcPts val="0"/>
              </a:spcAft>
              <a:buSzPts val="1700"/>
              <a:buChar char="•"/>
            </a:pPr>
            <a:r>
              <a:rPr lang="en-US" sz="1700"/>
              <a:t>Attach quotes and other paperwork in PDF format only. </a:t>
            </a:r>
            <a:endParaRPr sz="1700"/>
          </a:p>
          <a:p>
            <a:pPr marL="457200" lvl="0" indent="-336550" algn="l" rtl="0">
              <a:lnSpc>
                <a:spcPct val="150000"/>
              </a:lnSpc>
              <a:spcBef>
                <a:spcPts val="0"/>
              </a:spcBef>
              <a:spcAft>
                <a:spcPts val="0"/>
              </a:spcAft>
              <a:buSzPts val="1700"/>
              <a:buChar char="•"/>
            </a:pPr>
            <a:r>
              <a:rPr lang="en-US" sz="1700"/>
              <a:t>The password to print a PO is cisdpo. (</a:t>
            </a:r>
            <a:r>
              <a:rPr lang="en-US" sz="1700" b="1" i="1"/>
              <a:t>case sensitive</a:t>
            </a:r>
            <a:r>
              <a:rPr lang="en-US" sz="1700"/>
              <a:t>)</a:t>
            </a:r>
            <a:endParaRPr sz="1700"/>
          </a:p>
          <a:p>
            <a:pPr marL="457200" lvl="0" indent="-336550" algn="l" rtl="0">
              <a:lnSpc>
                <a:spcPct val="150000"/>
              </a:lnSpc>
              <a:spcBef>
                <a:spcPts val="0"/>
              </a:spcBef>
              <a:spcAft>
                <a:spcPts val="0"/>
              </a:spcAft>
              <a:buSzPts val="1700"/>
              <a:buChar char="•"/>
            </a:pPr>
            <a:r>
              <a:rPr lang="en-US" sz="1700"/>
              <a:t>When necessary: Include Who: What: When: &amp; Where: on your requisition.</a:t>
            </a:r>
            <a:endParaRPr sz="1700"/>
          </a:p>
          <a:p>
            <a:pPr marL="457200" lvl="0" indent="-336550" algn="l" rtl="0">
              <a:lnSpc>
                <a:spcPct val="150000"/>
              </a:lnSpc>
              <a:spcBef>
                <a:spcPts val="0"/>
              </a:spcBef>
              <a:spcAft>
                <a:spcPts val="0"/>
              </a:spcAft>
              <a:buSzPts val="1700"/>
              <a:buChar char="•"/>
            </a:pPr>
            <a:r>
              <a:rPr lang="en-US" sz="1700"/>
              <a:t>The first description box on a requisition should be very brief but informative. (i.e.-students supplies, teacher supplies, admin supplies) This information prints on the check. </a:t>
            </a:r>
            <a:endParaRPr sz="1700"/>
          </a:p>
          <a:p>
            <a:pPr marL="457200" lvl="0" indent="-336550" algn="l" rtl="0">
              <a:lnSpc>
                <a:spcPct val="150000"/>
              </a:lnSpc>
              <a:spcBef>
                <a:spcPts val="0"/>
              </a:spcBef>
              <a:spcAft>
                <a:spcPts val="0"/>
              </a:spcAft>
              <a:buSzPts val="1700"/>
              <a:buChar char="•"/>
            </a:pPr>
            <a:r>
              <a:rPr lang="en-US" sz="1700"/>
              <a:t>If you see a vendor listed on the approved vendor list, but that vendor is not in Skyward, please email Nadia Powers and cc Wanda Jenicke so that we can get that vendor set up for you.  </a:t>
            </a:r>
            <a:endParaRPr sz="1700"/>
          </a:p>
          <a:p>
            <a:pPr marL="457200" lvl="0" indent="-336550" algn="l" rtl="0">
              <a:lnSpc>
                <a:spcPct val="150000"/>
              </a:lnSpc>
              <a:spcBef>
                <a:spcPts val="0"/>
              </a:spcBef>
              <a:spcAft>
                <a:spcPts val="0"/>
              </a:spcAft>
              <a:buSzPts val="1700"/>
              <a:buChar char="•"/>
            </a:pPr>
            <a:r>
              <a:rPr lang="en-US" sz="1700"/>
              <a:t>If you see a vendor in Skyward that is not on the approved vendor list, you can still use them, but only with your 461 account. </a:t>
            </a:r>
            <a:endParaRPr sz="1700"/>
          </a:p>
          <a:p>
            <a:pPr marL="0" lvl="0" indent="0" algn="l" rtl="0">
              <a:lnSpc>
                <a:spcPct val="150000"/>
              </a:lnSpc>
              <a:spcBef>
                <a:spcPts val="1000"/>
              </a:spcBef>
              <a:spcAft>
                <a:spcPts val="0"/>
              </a:spcAft>
              <a:buNone/>
            </a:pPr>
            <a:r>
              <a:rPr lang="en-US" sz="1700" b="1">
                <a:solidFill>
                  <a:srgbClr val="FF0000"/>
                </a:solidFill>
              </a:rPr>
              <a:t>The ex accounts are visible, but are not available unless the CFO releases the funds (usually in February).</a:t>
            </a:r>
            <a:r>
              <a:rPr lang="en-US" sz="1600" b="1">
                <a:solidFill>
                  <a:srgbClr val="FF0000"/>
                </a:solidFill>
              </a:rPr>
              <a:t> </a:t>
            </a:r>
            <a:r>
              <a:rPr lang="en-US" sz="2300" b="1">
                <a:solidFill>
                  <a:srgbClr val="FF0000"/>
                </a:solidFill>
              </a:rPr>
              <a:t> </a:t>
            </a:r>
            <a:r>
              <a:rPr lang="en-US"/>
              <a:t>                        </a:t>
            </a:r>
            <a:endParaRPr/>
          </a:p>
          <a:p>
            <a:pPr marL="0" lvl="0" indent="0" algn="l" rtl="0">
              <a:lnSpc>
                <a:spcPct val="100000"/>
              </a:lnSpc>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8"/>
          <p:cNvSpPr txBox="1">
            <a:spLocks noGrp="1"/>
          </p:cNvSpPr>
          <p:nvPr>
            <p:ph type="title"/>
          </p:nvPr>
        </p:nvSpPr>
        <p:spPr>
          <a:xfrm>
            <a:off x="643128" y="210949"/>
            <a:ext cx="9117098" cy="776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2800" b="1" i="0" u="none" strike="noStrike" cap="none">
                <a:solidFill>
                  <a:schemeClr val="lt1"/>
                </a:solidFill>
                <a:latin typeface="Arial"/>
                <a:ea typeface="Arial"/>
                <a:cs typeface="Arial"/>
                <a:sym typeface="Arial"/>
              </a:rPr>
              <a:t>Finance Department Team</a:t>
            </a:r>
            <a:endParaRPr sz="2800" b="1" i="0" u="none" strike="noStrike" cap="none">
              <a:solidFill>
                <a:schemeClr val="lt1"/>
              </a:solidFill>
              <a:latin typeface="Arial"/>
              <a:ea typeface="Arial"/>
              <a:cs typeface="Arial"/>
              <a:sym typeface="Arial"/>
            </a:endParaRPr>
          </a:p>
        </p:txBody>
      </p:sp>
      <p:grpSp>
        <p:nvGrpSpPr>
          <p:cNvPr id="344" name="Google Shape;344;p38"/>
          <p:cNvGrpSpPr/>
          <p:nvPr/>
        </p:nvGrpSpPr>
        <p:grpSpPr>
          <a:xfrm>
            <a:off x="351889" y="1509167"/>
            <a:ext cx="11488221" cy="4648938"/>
            <a:chOff x="3735" y="49730"/>
            <a:chExt cx="10900156" cy="4068960"/>
          </a:xfrm>
        </p:grpSpPr>
        <p:sp>
          <p:nvSpPr>
            <p:cNvPr id="345" name="Google Shape;345;p38"/>
            <p:cNvSpPr/>
            <p:nvPr/>
          </p:nvSpPr>
          <p:spPr>
            <a:xfrm>
              <a:off x="3735" y="74113"/>
              <a:ext cx="2022288" cy="1213373"/>
            </a:xfrm>
            <a:prstGeom prst="rect">
              <a:avLst/>
            </a:prstGeom>
            <a:solidFill>
              <a:srgbClr val="52A01E"/>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38"/>
            <p:cNvSpPr txBox="1"/>
            <p:nvPr/>
          </p:nvSpPr>
          <p:spPr>
            <a:xfrm>
              <a:off x="3735" y="74113"/>
              <a:ext cx="2022288" cy="1213373"/>
            </a:xfrm>
            <a:prstGeom prst="rect">
              <a:avLst/>
            </a:prstGeom>
            <a:solidFill>
              <a:schemeClr val="accent1"/>
            </a:solid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Trebuchet MS"/>
                <a:buNone/>
              </a:pPr>
              <a:endParaRPr sz="14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Clr>
                  <a:schemeClr val="lt1"/>
                </a:buClr>
                <a:buSzPts val="1700"/>
                <a:buFont typeface="Trebuchet MS"/>
                <a:buNone/>
              </a:pPr>
              <a:endParaRPr sz="14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Clr>
                  <a:schemeClr val="lt1"/>
                </a:buClr>
                <a:buSzPts val="1700"/>
                <a:buFont typeface="Trebuchet MS"/>
                <a:buNone/>
              </a:pPr>
              <a:endParaRPr sz="14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Clr>
                  <a:schemeClr val="lt1"/>
                </a:buClr>
                <a:buSzPts val="1700"/>
                <a:buFont typeface="Trebuchet MS"/>
                <a:buNone/>
              </a:pPr>
              <a:endParaRPr sz="14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Clr>
                  <a:schemeClr val="lt1"/>
                </a:buClr>
                <a:buSzPts val="1700"/>
                <a:buFont typeface="Trebuchet MS"/>
                <a:buNone/>
              </a:pPr>
              <a:r>
                <a:rPr lang="en-US" sz="1400" b="0" i="0" u="none" strike="noStrike" cap="none">
                  <a:solidFill>
                    <a:schemeClr val="lt1"/>
                  </a:solidFill>
                  <a:latin typeface="Arial Black"/>
                  <a:ea typeface="Arial Black"/>
                  <a:cs typeface="Arial Black"/>
                  <a:sym typeface="Arial Black"/>
                </a:rPr>
                <a:t>CFO</a:t>
              </a:r>
              <a:endParaRPr/>
            </a:p>
            <a:p>
              <a:pPr marL="0" marR="0" lvl="0" indent="0" algn="ctr" rtl="0">
                <a:lnSpc>
                  <a:spcPct val="90000"/>
                </a:lnSpc>
                <a:spcBef>
                  <a:spcPts val="0"/>
                </a:spcBef>
                <a:spcAft>
                  <a:spcPts val="0"/>
                </a:spcAft>
                <a:buNone/>
              </a:pPr>
              <a:r>
                <a:rPr lang="en-US" sz="1400" b="0" i="1" u="none" strike="noStrike" cap="none">
                  <a:solidFill>
                    <a:schemeClr val="lt1"/>
                  </a:solidFill>
                  <a:latin typeface="Arial"/>
                  <a:ea typeface="Arial"/>
                  <a:cs typeface="Arial"/>
                  <a:sym typeface="Arial"/>
                </a:rPr>
                <a:t>Leon Fisher</a:t>
              </a:r>
              <a:endParaRPr/>
            </a:p>
            <a:p>
              <a:pPr marL="0" marR="0" lvl="0" indent="0" algn="ctr" rtl="0">
                <a:lnSpc>
                  <a:spcPct val="90000"/>
                </a:lnSpc>
                <a:spcBef>
                  <a:spcPts val="0"/>
                </a:spcBef>
                <a:spcAft>
                  <a:spcPts val="0"/>
                </a:spcAft>
                <a:buClr>
                  <a:schemeClr val="lt1"/>
                </a:buClr>
                <a:buSzPts val="1700"/>
                <a:buFont typeface="Trebuchet MS"/>
                <a:buNone/>
              </a:pPr>
              <a:r>
                <a:rPr lang="en-US" sz="1400" b="0" i="0" u="none" strike="noStrike" cap="none">
                  <a:solidFill>
                    <a:schemeClr val="lt1"/>
                  </a:solidFill>
                  <a:latin typeface="Arial"/>
                  <a:ea typeface="Arial"/>
                  <a:cs typeface="Arial"/>
                  <a:sym typeface="Arial"/>
                </a:rPr>
                <a:t>817-297-5252</a:t>
              </a:r>
              <a:endParaRPr sz="1400" b="0" i="0" u="none" strike="noStrike" cap="none">
                <a:solidFill>
                  <a:srgbClr val="000000"/>
                </a:solidFill>
                <a:latin typeface="Arial"/>
                <a:ea typeface="Arial"/>
                <a:cs typeface="Arial"/>
                <a:sym typeface="Arial"/>
              </a:endParaRPr>
            </a:p>
          </p:txBody>
        </p:sp>
        <p:sp>
          <p:nvSpPr>
            <p:cNvPr id="347" name="Google Shape;347;p38"/>
            <p:cNvSpPr/>
            <p:nvPr/>
          </p:nvSpPr>
          <p:spPr>
            <a:xfrm>
              <a:off x="2228252" y="74113"/>
              <a:ext cx="2022288" cy="1213373"/>
            </a:xfrm>
            <a:prstGeom prst="rect">
              <a:avLst/>
            </a:prstGeom>
            <a:solidFill>
              <a:srgbClr val="5DA51E"/>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38"/>
            <p:cNvSpPr txBox="1"/>
            <p:nvPr/>
          </p:nvSpPr>
          <p:spPr>
            <a:xfrm>
              <a:off x="2228252" y="74113"/>
              <a:ext cx="2022288" cy="1213373"/>
            </a:xfrm>
            <a:prstGeom prst="rect">
              <a:avLst/>
            </a:prstGeom>
            <a:solidFill>
              <a:schemeClr val="accent1"/>
            </a:solid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None/>
              </a:pPr>
              <a:endParaRPr sz="14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endParaRPr sz="14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endParaRPr sz="14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endParaRPr sz="14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r>
                <a:rPr lang="en-US" sz="1400" b="0" i="0" u="none" strike="noStrike" cap="none">
                  <a:solidFill>
                    <a:schemeClr val="lt1"/>
                  </a:solidFill>
                  <a:latin typeface="Arial Black"/>
                  <a:ea typeface="Arial Black"/>
                  <a:cs typeface="Arial Black"/>
                  <a:sym typeface="Arial Black"/>
                </a:rPr>
                <a:t>Executive Director</a:t>
              </a:r>
              <a:endParaRPr/>
            </a:p>
            <a:p>
              <a:pPr marL="0" marR="0" lvl="0" indent="0" algn="ctr" rtl="0">
                <a:lnSpc>
                  <a:spcPct val="90000"/>
                </a:lnSpc>
                <a:spcBef>
                  <a:spcPts val="0"/>
                </a:spcBef>
                <a:spcAft>
                  <a:spcPts val="0"/>
                </a:spcAft>
                <a:buNone/>
              </a:pPr>
              <a:r>
                <a:rPr lang="en-US" sz="1400" b="0" i="1" u="none" strike="noStrike" cap="none">
                  <a:solidFill>
                    <a:schemeClr val="lt1"/>
                  </a:solidFill>
                  <a:latin typeface="Arial"/>
                  <a:ea typeface="Arial"/>
                  <a:cs typeface="Arial"/>
                  <a:sym typeface="Arial"/>
                </a:rPr>
                <a:t>Vacant</a:t>
              </a:r>
              <a:endParaRPr/>
            </a:p>
            <a:p>
              <a:pPr marL="0" marR="0" lvl="0" indent="0" algn="ctr" rtl="0">
                <a:lnSpc>
                  <a:spcPct val="90000"/>
                </a:lnSpc>
                <a:spcBef>
                  <a:spcPts val="0"/>
                </a:spcBef>
                <a:spcAft>
                  <a:spcPts val="0"/>
                </a:spcAft>
                <a:buNone/>
              </a:pPr>
              <a:r>
                <a:rPr lang="en-US" sz="1400" b="0" i="0" u="none" strike="noStrike" cap="none">
                  <a:solidFill>
                    <a:schemeClr val="lt1"/>
                  </a:solidFill>
                  <a:latin typeface="Arial"/>
                  <a:ea typeface="Arial"/>
                  <a:cs typeface="Arial"/>
                  <a:sym typeface="Arial"/>
                </a:rPr>
                <a:t>817-297-5268</a:t>
              </a:r>
              <a:endParaRPr sz="1400" b="0" i="0" u="none" strike="noStrike" cap="none">
                <a:solidFill>
                  <a:srgbClr val="000000"/>
                </a:solidFill>
                <a:latin typeface="Arial"/>
                <a:ea typeface="Arial"/>
                <a:cs typeface="Arial"/>
                <a:sym typeface="Arial"/>
              </a:endParaRPr>
            </a:p>
          </p:txBody>
        </p:sp>
        <p:sp>
          <p:nvSpPr>
            <p:cNvPr id="349" name="Google Shape;349;p38"/>
            <p:cNvSpPr/>
            <p:nvPr/>
          </p:nvSpPr>
          <p:spPr>
            <a:xfrm>
              <a:off x="4452770" y="74113"/>
              <a:ext cx="2022288" cy="1213373"/>
            </a:xfrm>
            <a:prstGeom prst="rect">
              <a:avLst/>
            </a:prstGeom>
            <a:solidFill>
              <a:srgbClr val="6AAB1E"/>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38"/>
            <p:cNvSpPr txBox="1"/>
            <p:nvPr/>
          </p:nvSpPr>
          <p:spPr>
            <a:xfrm>
              <a:off x="4452770" y="74113"/>
              <a:ext cx="2022288" cy="1213373"/>
            </a:xfrm>
            <a:prstGeom prst="rect">
              <a:avLst/>
            </a:prstGeom>
            <a:solidFill>
              <a:schemeClr val="accent1"/>
            </a:solid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None/>
              </a:pPr>
              <a:endParaRPr sz="14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endParaRPr sz="14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endParaRPr sz="14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endParaRPr sz="14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r>
                <a:rPr lang="en-US" sz="1400" b="0" i="0" u="none" strike="noStrike" cap="none">
                  <a:solidFill>
                    <a:schemeClr val="lt1"/>
                  </a:solidFill>
                  <a:latin typeface="Arial Black"/>
                  <a:ea typeface="Arial Black"/>
                  <a:cs typeface="Arial Black"/>
                  <a:sym typeface="Arial Black"/>
                </a:rPr>
                <a:t>Director-Purchasing</a:t>
              </a:r>
              <a:endParaRPr/>
            </a:p>
            <a:p>
              <a:pPr marL="0" marR="0" lvl="0" indent="0" algn="ctr" rtl="0">
                <a:lnSpc>
                  <a:spcPct val="90000"/>
                </a:lnSpc>
                <a:spcBef>
                  <a:spcPts val="0"/>
                </a:spcBef>
                <a:spcAft>
                  <a:spcPts val="0"/>
                </a:spcAft>
                <a:buNone/>
              </a:pPr>
              <a:r>
                <a:rPr lang="en-US" sz="1400" b="0" i="1" u="none" strike="noStrike" cap="none">
                  <a:solidFill>
                    <a:schemeClr val="lt1"/>
                  </a:solidFill>
                  <a:latin typeface="Arial"/>
                  <a:ea typeface="Arial"/>
                  <a:cs typeface="Arial"/>
                  <a:sym typeface="Arial"/>
                </a:rPr>
                <a:t>Nadia Powers</a:t>
              </a:r>
              <a:endParaRPr/>
            </a:p>
            <a:p>
              <a:pPr marL="0" marR="0" lvl="0" indent="0" algn="ctr" rtl="0">
                <a:lnSpc>
                  <a:spcPct val="90000"/>
                </a:lnSpc>
                <a:spcBef>
                  <a:spcPts val="0"/>
                </a:spcBef>
                <a:spcAft>
                  <a:spcPts val="0"/>
                </a:spcAft>
                <a:buNone/>
              </a:pPr>
              <a:r>
                <a:rPr lang="en-US" sz="1400" b="0" i="0" u="none" strike="noStrike" cap="none">
                  <a:solidFill>
                    <a:schemeClr val="lt1"/>
                  </a:solidFill>
                  <a:latin typeface="Arial"/>
                  <a:ea typeface="Arial"/>
                  <a:cs typeface="Arial"/>
                  <a:sym typeface="Arial"/>
                </a:rPr>
                <a:t>817-297-5219</a:t>
              </a:r>
              <a:endParaRPr sz="1400" b="0" i="0" u="none" strike="noStrike" cap="none">
                <a:solidFill>
                  <a:srgbClr val="000000"/>
                </a:solidFill>
                <a:latin typeface="Arial"/>
                <a:ea typeface="Arial"/>
                <a:cs typeface="Arial"/>
                <a:sym typeface="Arial"/>
              </a:endParaRPr>
            </a:p>
          </p:txBody>
        </p:sp>
        <p:sp>
          <p:nvSpPr>
            <p:cNvPr id="351" name="Google Shape;351;p38"/>
            <p:cNvSpPr/>
            <p:nvPr/>
          </p:nvSpPr>
          <p:spPr>
            <a:xfrm>
              <a:off x="6677287" y="74113"/>
              <a:ext cx="2022288" cy="1213373"/>
            </a:xfrm>
            <a:prstGeom prst="rect">
              <a:avLst/>
            </a:prstGeom>
            <a:solidFill>
              <a:srgbClr val="77B11E"/>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38"/>
            <p:cNvSpPr txBox="1"/>
            <p:nvPr/>
          </p:nvSpPr>
          <p:spPr>
            <a:xfrm>
              <a:off x="6677287" y="74113"/>
              <a:ext cx="2022288" cy="1213373"/>
            </a:xfrm>
            <a:prstGeom prst="rect">
              <a:avLst/>
            </a:prstGeom>
            <a:solidFill>
              <a:schemeClr val="accent1"/>
            </a:solid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None/>
              </a:pPr>
              <a:endParaRPr sz="14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endParaRPr sz="14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endParaRPr sz="14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endParaRPr sz="12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r>
                <a:rPr lang="en-US" sz="1200" b="0" i="0" u="none" strike="noStrike" cap="none">
                  <a:solidFill>
                    <a:schemeClr val="lt1"/>
                  </a:solidFill>
                  <a:latin typeface="Arial Black"/>
                  <a:ea typeface="Arial Black"/>
                  <a:cs typeface="Arial Black"/>
                  <a:sym typeface="Arial Black"/>
                </a:rPr>
                <a:t>Accounting Coordinator</a:t>
              </a:r>
              <a:endParaRPr/>
            </a:p>
            <a:p>
              <a:pPr marL="0" marR="0" lvl="0" indent="0" algn="ctr" rtl="0">
                <a:lnSpc>
                  <a:spcPct val="90000"/>
                </a:lnSpc>
                <a:spcBef>
                  <a:spcPts val="0"/>
                </a:spcBef>
                <a:spcAft>
                  <a:spcPts val="0"/>
                </a:spcAft>
                <a:buNone/>
              </a:pPr>
              <a:r>
                <a:rPr lang="en-US" sz="1400" b="0" i="1" u="none" strike="noStrike" cap="none">
                  <a:solidFill>
                    <a:schemeClr val="lt1"/>
                  </a:solidFill>
                  <a:latin typeface="Arial"/>
                  <a:ea typeface="Arial"/>
                  <a:cs typeface="Arial"/>
                  <a:sym typeface="Arial"/>
                </a:rPr>
                <a:t>Cindy Hankey</a:t>
              </a:r>
              <a:endParaRPr/>
            </a:p>
            <a:p>
              <a:pPr marL="0" marR="0" lvl="0" indent="0" algn="ctr" rtl="0">
                <a:lnSpc>
                  <a:spcPct val="90000"/>
                </a:lnSpc>
                <a:spcBef>
                  <a:spcPts val="0"/>
                </a:spcBef>
                <a:spcAft>
                  <a:spcPts val="0"/>
                </a:spcAft>
                <a:buNone/>
              </a:pPr>
              <a:r>
                <a:rPr lang="en-US" sz="1400" b="0" i="0" u="none" strike="noStrike" cap="none">
                  <a:solidFill>
                    <a:schemeClr val="lt1"/>
                  </a:solidFill>
                  <a:latin typeface="Arial"/>
                  <a:ea typeface="Arial"/>
                  <a:cs typeface="Arial"/>
                  <a:sym typeface="Arial"/>
                </a:rPr>
                <a:t>   817-297-5211</a:t>
              </a:r>
              <a:r>
                <a:rPr lang="en-US" sz="1700" b="0" i="0" u="none" strike="noStrike" cap="none">
                  <a:solidFill>
                    <a:schemeClr val="lt1"/>
                  </a:solidFill>
                  <a:latin typeface="Trebuchet MS"/>
                  <a:ea typeface="Trebuchet MS"/>
                  <a:cs typeface="Trebuchet MS"/>
                  <a:sym typeface="Trebuchet MS"/>
                </a:rPr>
                <a:t> </a:t>
              </a:r>
              <a:r>
                <a:rPr lang="en-US" sz="1700" b="0" i="0" u="none" strike="noStrike" cap="none">
                  <a:solidFill>
                    <a:schemeClr val="lt1"/>
                  </a:solidFill>
                  <a:latin typeface="Calibri"/>
                  <a:ea typeface="Calibri"/>
                  <a:cs typeface="Calibri"/>
                  <a:sym typeface="Calibri"/>
                </a:rPr>
                <a:t> </a:t>
              </a:r>
              <a:endParaRPr sz="1700" b="0" i="0" u="none" strike="noStrike" cap="none">
                <a:solidFill>
                  <a:schemeClr val="lt1"/>
                </a:solidFill>
                <a:latin typeface="Trebuchet MS"/>
                <a:ea typeface="Trebuchet MS"/>
                <a:cs typeface="Trebuchet MS"/>
                <a:sym typeface="Trebuchet MS"/>
              </a:endParaRPr>
            </a:p>
          </p:txBody>
        </p:sp>
        <p:sp>
          <p:nvSpPr>
            <p:cNvPr id="353" name="Google Shape;353;p38"/>
            <p:cNvSpPr txBox="1"/>
            <p:nvPr/>
          </p:nvSpPr>
          <p:spPr>
            <a:xfrm>
              <a:off x="23936" y="1489715"/>
              <a:ext cx="2022288" cy="1213373"/>
            </a:xfrm>
            <a:prstGeom prst="rect">
              <a:avLst/>
            </a:prstGeom>
            <a:solidFill>
              <a:schemeClr val="accent1"/>
            </a:solid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Trebuchet MS"/>
                <a:buNone/>
              </a:pPr>
              <a:endParaRPr sz="14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Clr>
                  <a:schemeClr val="lt1"/>
                </a:buClr>
                <a:buSzPts val="1700"/>
                <a:buFont typeface="Trebuchet MS"/>
                <a:buNone/>
              </a:pPr>
              <a:endParaRPr sz="14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Clr>
                  <a:schemeClr val="lt1"/>
                </a:buClr>
                <a:buSzPts val="1700"/>
                <a:buFont typeface="Trebuchet MS"/>
                <a:buNone/>
              </a:pPr>
              <a:endParaRPr sz="14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Clr>
                  <a:schemeClr val="lt1"/>
                </a:buClr>
                <a:buSzPts val="1700"/>
                <a:buFont typeface="Trebuchet MS"/>
                <a:buNone/>
              </a:pPr>
              <a:r>
                <a:rPr lang="en-US" sz="1000" b="0" i="0" u="none" strike="noStrike" cap="none">
                  <a:solidFill>
                    <a:schemeClr val="lt1"/>
                  </a:solidFill>
                  <a:latin typeface="Arial Black"/>
                  <a:ea typeface="Arial Black"/>
                  <a:cs typeface="Arial Black"/>
                  <a:sym typeface="Arial Black"/>
                </a:rPr>
                <a:t>Accounts Payable Specialist</a:t>
              </a:r>
              <a:endParaRPr sz="10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Clr>
                  <a:schemeClr val="lt1"/>
                </a:buClr>
                <a:buSzPts val="1700"/>
                <a:buFont typeface="Trebuchet MS"/>
                <a:buNone/>
              </a:pPr>
              <a:r>
                <a:rPr lang="en-US" i="1">
                  <a:solidFill>
                    <a:schemeClr val="lt1"/>
                  </a:solidFill>
                </a:rPr>
                <a:t>Erynn Henderson-Ryder</a:t>
              </a:r>
              <a:endParaRPr/>
            </a:p>
            <a:p>
              <a:pPr marL="0" marR="0" lvl="0" indent="0" algn="ctr" rtl="0">
                <a:lnSpc>
                  <a:spcPct val="90000"/>
                </a:lnSpc>
                <a:spcBef>
                  <a:spcPts val="0"/>
                </a:spcBef>
                <a:spcAft>
                  <a:spcPts val="0"/>
                </a:spcAft>
                <a:buClr>
                  <a:schemeClr val="lt1"/>
                </a:buClr>
                <a:buSzPts val="1700"/>
                <a:buFont typeface="Trebuchet MS"/>
                <a:buNone/>
              </a:pPr>
              <a:r>
                <a:rPr lang="en-US" sz="1400" b="0" i="0" u="none" strike="noStrike" cap="none">
                  <a:solidFill>
                    <a:schemeClr val="lt1"/>
                  </a:solidFill>
                  <a:latin typeface="Arial"/>
                  <a:ea typeface="Arial"/>
                  <a:cs typeface="Arial"/>
                  <a:sym typeface="Arial"/>
                </a:rPr>
                <a:t>817-297-5206</a:t>
              </a:r>
              <a:endParaRPr sz="1400" b="0" i="0" u="none" strike="noStrike" cap="none">
                <a:solidFill>
                  <a:srgbClr val="000000"/>
                </a:solidFill>
                <a:latin typeface="Arial"/>
                <a:ea typeface="Arial"/>
                <a:cs typeface="Arial"/>
                <a:sym typeface="Arial"/>
              </a:endParaRPr>
            </a:p>
          </p:txBody>
        </p:sp>
        <p:sp>
          <p:nvSpPr>
            <p:cNvPr id="354" name="Google Shape;354;p38"/>
            <p:cNvSpPr txBox="1"/>
            <p:nvPr/>
          </p:nvSpPr>
          <p:spPr>
            <a:xfrm>
              <a:off x="8881602" y="49730"/>
              <a:ext cx="2022288" cy="1213373"/>
            </a:xfrm>
            <a:prstGeom prst="rect">
              <a:avLst/>
            </a:prstGeom>
            <a:solidFill>
              <a:schemeClr val="accent1"/>
            </a:solid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None/>
              </a:pPr>
              <a:endParaRPr sz="10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endParaRPr sz="10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endParaRPr sz="10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endParaRPr sz="10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endParaRPr sz="10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r>
                <a:rPr lang="en-US" sz="1000" b="0" i="0" u="none" strike="noStrike" cap="none">
                  <a:solidFill>
                    <a:schemeClr val="lt1"/>
                  </a:solidFill>
                  <a:latin typeface="Arial Black"/>
                  <a:ea typeface="Arial Black"/>
                  <a:cs typeface="Arial Black"/>
                  <a:sym typeface="Arial Black"/>
                </a:rPr>
                <a:t>Accounts Payable Specialist</a:t>
              </a:r>
              <a:endParaRPr/>
            </a:p>
            <a:p>
              <a:pPr marL="0" marR="0" lvl="0" indent="0" algn="ctr" rtl="0">
                <a:lnSpc>
                  <a:spcPct val="90000"/>
                </a:lnSpc>
                <a:spcBef>
                  <a:spcPts val="0"/>
                </a:spcBef>
                <a:spcAft>
                  <a:spcPts val="0"/>
                </a:spcAft>
                <a:buNone/>
              </a:pPr>
              <a:r>
                <a:rPr lang="en-US" sz="1400" b="0" i="1" u="none" strike="noStrike" cap="none">
                  <a:solidFill>
                    <a:schemeClr val="lt1"/>
                  </a:solidFill>
                  <a:latin typeface="Arial"/>
                  <a:ea typeface="Arial"/>
                  <a:cs typeface="Arial"/>
                  <a:sym typeface="Arial"/>
                </a:rPr>
                <a:t>Adriennie Marion</a:t>
              </a:r>
              <a:endParaRPr/>
            </a:p>
            <a:p>
              <a:pPr marL="0" marR="0" lvl="0" indent="0" algn="ctr" rtl="0">
                <a:lnSpc>
                  <a:spcPct val="90000"/>
                </a:lnSpc>
                <a:spcBef>
                  <a:spcPts val="0"/>
                </a:spcBef>
                <a:spcAft>
                  <a:spcPts val="0"/>
                </a:spcAft>
                <a:buNone/>
              </a:pPr>
              <a:r>
                <a:rPr lang="en-US" sz="1400" b="0" i="0" u="none" strike="noStrike" cap="none">
                  <a:solidFill>
                    <a:schemeClr val="lt1"/>
                  </a:solidFill>
                  <a:latin typeface="Arial"/>
                  <a:ea typeface="Arial"/>
                  <a:cs typeface="Arial"/>
                  <a:sym typeface="Arial"/>
                </a:rPr>
                <a:t>817-297-5222</a:t>
              </a:r>
              <a:endParaRPr sz="1400" b="0" i="0" u="none" strike="noStrike" cap="none">
                <a:solidFill>
                  <a:srgbClr val="000000"/>
                </a:solidFill>
                <a:latin typeface="Arial"/>
                <a:ea typeface="Arial"/>
                <a:cs typeface="Arial"/>
                <a:sym typeface="Arial"/>
              </a:endParaRPr>
            </a:p>
          </p:txBody>
        </p:sp>
        <p:sp>
          <p:nvSpPr>
            <p:cNvPr id="355" name="Google Shape;355;p38"/>
            <p:cNvSpPr/>
            <p:nvPr/>
          </p:nvSpPr>
          <p:spPr>
            <a:xfrm>
              <a:off x="2228252" y="1489715"/>
              <a:ext cx="2022288" cy="1213373"/>
            </a:xfrm>
            <a:prstGeom prst="rect">
              <a:avLst/>
            </a:prstGeom>
            <a:solidFill>
              <a:srgbClr val="A4C31D"/>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38"/>
            <p:cNvSpPr txBox="1"/>
            <p:nvPr/>
          </p:nvSpPr>
          <p:spPr>
            <a:xfrm>
              <a:off x="2228252" y="1489715"/>
              <a:ext cx="2022288" cy="1213373"/>
            </a:xfrm>
            <a:prstGeom prst="rect">
              <a:avLst/>
            </a:prstGeom>
            <a:solidFill>
              <a:schemeClr val="accent1"/>
            </a:solid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None/>
              </a:pPr>
              <a:endParaRPr sz="14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endParaRPr sz="14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endParaRPr sz="14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r>
                <a:rPr lang="en-US" sz="1400" b="0" i="0" u="none" strike="noStrike" cap="none">
                  <a:solidFill>
                    <a:schemeClr val="lt1"/>
                  </a:solidFill>
                  <a:latin typeface="Arial Black"/>
                  <a:ea typeface="Arial Black"/>
                  <a:cs typeface="Arial Black"/>
                  <a:sym typeface="Arial Black"/>
                </a:rPr>
                <a:t>CFO Secretary</a:t>
              </a:r>
              <a:endParaRPr/>
            </a:p>
            <a:p>
              <a:pPr marL="0" marR="0" lvl="0" indent="0" algn="ctr" rtl="0">
                <a:lnSpc>
                  <a:spcPct val="90000"/>
                </a:lnSpc>
                <a:spcBef>
                  <a:spcPts val="0"/>
                </a:spcBef>
                <a:spcAft>
                  <a:spcPts val="0"/>
                </a:spcAft>
                <a:buNone/>
              </a:pPr>
              <a:r>
                <a:rPr lang="en-US" sz="1400" b="0" i="1" u="none" strike="noStrike" cap="none">
                  <a:solidFill>
                    <a:schemeClr val="lt1"/>
                  </a:solidFill>
                  <a:latin typeface="Arial"/>
                  <a:ea typeface="Arial"/>
                  <a:cs typeface="Arial"/>
                  <a:sym typeface="Arial"/>
                </a:rPr>
                <a:t>Sharon Johnson</a:t>
              </a:r>
              <a:endParaRPr/>
            </a:p>
            <a:p>
              <a:pPr marL="0" marR="0" lvl="0" indent="0" algn="ctr" rtl="0">
                <a:lnSpc>
                  <a:spcPct val="90000"/>
                </a:lnSpc>
                <a:spcBef>
                  <a:spcPts val="0"/>
                </a:spcBef>
                <a:spcAft>
                  <a:spcPts val="0"/>
                </a:spcAft>
                <a:buNone/>
              </a:pPr>
              <a:r>
                <a:rPr lang="en-US" sz="1400" b="0" i="0" u="none" strike="noStrike" cap="none">
                  <a:solidFill>
                    <a:schemeClr val="lt1"/>
                  </a:solidFill>
                  <a:latin typeface="Arial"/>
                  <a:ea typeface="Arial"/>
                  <a:cs typeface="Arial"/>
                  <a:sym typeface="Arial"/>
                </a:rPr>
                <a:t>817-297-5261</a:t>
              </a:r>
              <a:endParaRPr sz="1400" b="0" i="0" u="none" strike="noStrike" cap="none">
                <a:solidFill>
                  <a:srgbClr val="000000"/>
                </a:solidFill>
                <a:latin typeface="Arial"/>
                <a:ea typeface="Arial"/>
                <a:cs typeface="Arial"/>
                <a:sym typeface="Arial"/>
              </a:endParaRPr>
            </a:p>
          </p:txBody>
        </p:sp>
        <p:sp>
          <p:nvSpPr>
            <p:cNvPr id="357" name="Google Shape;357;p38"/>
            <p:cNvSpPr/>
            <p:nvPr/>
          </p:nvSpPr>
          <p:spPr>
            <a:xfrm>
              <a:off x="4452770" y="1489715"/>
              <a:ext cx="2022288" cy="1213373"/>
            </a:xfrm>
            <a:prstGeom prst="rect">
              <a:avLst/>
            </a:prstGeom>
            <a:solidFill>
              <a:srgbClr val="B5C91C"/>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38"/>
            <p:cNvSpPr txBox="1"/>
            <p:nvPr/>
          </p:nvSpPr>
          <p:spPr>
            <a:xfrm>
              <a:off x="4452770" y="1489715"/>
              <a:ext cx="2022288" cy="1213373"/>
            </a:xfrm>
            <a:prstGeom prst="rect">
              <a:avLst/>
            </a:prstGeom>
            <a:solidFill>
              <a:schemeClr val="accent1"/>
            </a:solid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None/>
              </a:pPr>
              <a:endParaRPr sz="14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endParaRPr sz="14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endParaRPr sz="14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r>
                <a:rPr lang="en-US" sz="1400" b="0" i="0" u="none" strike="noStrike" cap="none">
                  <a:solidFill>
                    <a:schemeClr val="lt1"/>
                  </a:solidFill>
                  <a:latin typeface="Arial Black"/>
                  <a:ea typeface="Arial Black"/>
                  <a:cs typeface="Arial Black"/>
                  <a:sym typeface="Arial Black"/>
                </a:rPr>
                <a:t>Payroll Supervisor</a:t>
              </a:r>
              <a:endParaRPr/>
            </a:p>
            <a:p>
              <a:pPr marL="0" marR="0" lvl="0" indent="0" algn="ctr" rtl="0">
                <a:lnSpc>
                  <a:spcPct val="90000"/>
                </a:lnSpc>
                <a:spcBef>
                  <a:spcPts val="0"/>
                </a:spcBef>
                <a:spcAft>
                  <a:spcPts val="0"/>
                </a:spcAft>
                <a:buNone/>
              </a:pPr>
              <a:r>
                <a:rPr lang="en-US" sz="1400" b="0" i="1" u="none" strike="noStrike" cap="none">
                  <a:solidFill>
                    <a:schemeClr val="lt1"/>
                  </a:solidFill>
                  <a:latin typeface="Arial"/>
                  <a:ea typeface="Arial"/>
                  <a:cs typeface="Arial"/>
                  <a:sym typeface="Arial"/>
                </a:rPr>
                <a:t>Shonett Juarez</a:t>
              </a:r>
              <a:endParaRPr sz="1400" b="0" i="1" u="none" strike="noStrike" cap="none">
                <a:solidFill>
                  <a:schemeClr val="lt1"/>
                </a:solidFill>
                <a:latin typeface="Arial"/>
                <a:ea typeface="Arial"/>
                <a:cs typeface="Arial"/>
                <a:sym typeface="Arial"/>
              </a:endParaRPr>
            </a:p>
            <a:p>
              <a:pPr marL="0" marR="0" lvl="0" indent="0" algn="ctr" rtl="0">
                <a:lnSpc>
                  <a:spcPct val="90000"/>
                </a:lnSpc>
                <a:spcBef>
                  <a:spcPts val="0"/>
                </a:spcBef>
                <a:spcAft>
                  <a:spcPts val="0"/>
                </a:spcAft>
                <a:buNone/>
              </a:pPr>
              <a:r>
                <a:rPr lang="en-US" sz="1400" b="0" i="0" u="none" strike="noStrike" cap="none">
                  <a:solidFill>
                    <a:schemeClr val="lt1"/>
                  </a:solidFill>
                  <a:latin typeface="Arial"/>
                  <a:ea typeface="Arial"/>
                  <a:cs typeface="Arial"/>
                  <a:sym typeface="Arial"/>
                </a:rPr>
                <a:t>817-297-5227</a:t>
              </a:r>
              <a:endParaRPr sz="1400" b="0" i="0" u="none" strike="noStrike" cap="none">
                <a:solidFill>
                  <a:schemeClr val="lt1"/>
                </a:solidFill>
                <a:latin typeface="Arial"/>
                <a:ea typeface="Arial"/>
                <a:cs typeface="Arial"/>
                <a:sym typeface="Arial"/>
              </a:endParaRPr>
            </a:p>
          </p:txBody>
        </p:sp>
        <p:sp>
          <p:nvSpPr>
            <p:cNvPr id="359" name="Google Shape;359;p38"/>
            <p:cNvSpPr/>
            <p:nvPr/>
          </p:nvSpPr>
          <p:spPr>
            <a:xfrm>
              <a:off x="6677287" y="1489715"/>
              <a:ext cx="2022288" cy="1213373"/>
            </a:xfrm>
            <a:prstGeom prst="rect">
              <a:avLst/>
            </a:prstGeom>
            <a:solidFill>
              <a:srgbClr val="C6D01B"/>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38"/>
            <p:cNvSpPr txBox="1"/>
            <p:nvPr/>
          </p:nvSpPr>
          <p:spPr>
            <a:xfrm>
              <a:off x="6685561" y="1506616"/>
              <a:ext cx="2022288" cy="1213373"/>
            </a:xfrm>
            <a:prstGeom prst="rect">
              <a:avLst/>
            </a:prstGeom>
            <a:solidFill>
              <a:schemeClr val="accent1"/>
            </a:solid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None/>
              </a:pPr>
              <a:endParaRPr sz="14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endParaRPr sz="14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endParaRPr sz="14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r>
                <a:rPr lang="en-US" sz="1400" b="0" i="0" u="none" strike="noStrike" cap="none">
                  <a:solidFill>
                    <a:schemeClr val="lt1"/>
                  </a:solidFill>
                  <a:latin typeface="Arial Black"/>
                  <a:ea typeface="Arial Black"/>
                  <a:cs typeface="Arial Black"/>
                  <a:sym typeface="Arial Black"/>
                </a:rPr>
                <a:t>Payroll Specialist</a:t>
              </a:r>
              <a:endParaRPr/>
            </a:p>
            <a:p>
              <a:pPr marL="0" marR="0" lvl="0" indent="0" algn="ctr" rtl="0">
                <a:lnSpc>
                  <a:spcPct val="90000"/>
                </a:lnSpc>
                <a:spcBef>
                  <a:spcPts val="0"/>
                </a:spcBef>
                <a:spcAft>
                  <a:spcPts val="0"/>
                </a:spcAft>
                <a:buNone/>
              </a:pPr>
              <a:r>
                <a:rPr lang="en-US" sz="1400" b="0" i="1" u="none" strike="noStrike" cap="none">
                  <a:solidFill>
                    <a:schemeClr val="lt1"/>
                  </a:solidFill>
                  <a:latin typeface="Arial"/>
                  <a:ea typeface="Arial"/>
                  <a:cs typeface="Arial"/>
                  <a:sym typeface="Arial"/>
                </a:rPr>
                <a:t>Sharon Azueta</a:t>
              </a:r>
              <a:endParaRPr/>
            </a:p>
            <a:p>
              <a:pPr marL="0" marR="0" lvl="0" indent="0" algn="ctr" rtl="0">
                <a:lnSpc>
                  <a:spcPct val="90000"/>
                </a:lnSpc>
                <a:spcBef>
                  <a:spcPts val="0"/>
                </a:spcBef>
                <a:spcAft>
                  <a:spcPts val="0"/>
                </a:spcAft>
                <a:buNone/>
              </a:pPr>
              <a:r>
                <a:rPr lang="en-US" sz="1400" b="0" i="0" u="none" strike="noStrike" cap="none">
                  <a:solidFill>
                    <a:schemeClr val="lt1"/>
                  </a:solidFill>
                  <a:latin typeface="Arial"/>
                  <a:ea typeface="Arial"/>
                  <a:cs typeface="Arial"/>
                  <a:sym typeface="Arial"/>
                </a:rPr>
                <a:t>817-297-5209</a:t>
              </a:r>
              <a:endParaRPr sz="1400" b="0" i="0" u="none" strike="noStrike" cap="none">
                <a:solidFill>
                  <a:schemeClr val="lt1"/>
                </a:solidFill>
                <a:latin typeface="Arial"/>
                <a:ea typeface="Arial"/>
                <a:cs typeface="Arial"/>
                <a:sym typeface="Arial"/>
              </a:endParaRPr>
            </a:p>
          </p:txBody>
        </p:sp>
        <p:sp>
          <p:nvSpPr>
            <p:cNvPr id="361" name="Google Shape;361;p38"/>
            <p:cNvSpPr txBox="1"/>
            <p:nvPr/>
          </p:nvSpPr>
          <p:spPr>
            <a:xfrm>
              <a:off x="6677287" y="2905317"/>
              <a:ext cx="2022288" cy="1213373"/>
            </a:xfrm>
            <a:prstGeom prst="rect">
              <a:avLst/>
            </a:prstGeom>
            <a:solidFill>
              <a:schemeClr val="accent1"/>
            </a:solid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None/>
              </a:pPr>
              <a:endParaRPr sz="12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endParaRPr sz="12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endParaRPr sz="12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r>
                <a:rPr lang="en-US" sz="1200" b="0" i="0" u="none" strike="noStrike" cap="none">
                  <a:solidFill>
                    <a:schemeClr val="lt1"/>
                  </a:solidFill>
                  <a:latin typeface="Arial Black"/>
                  <a:ea typeface="Arial Black"/>
                  <a:cs typeface="Arial Black"/>
                  <a:sym typeface="Arial Black"/>
                </a:rPr>
                <a:t>Purchasing Specialist</a:t>
              </a:r>
              <a:endParaRPr/>
            </a:p>
            <a:p>
              <a:pPr marL="0" marR="0" lvl="0" indent="0" algn="ctr" rtl="0">
                <a:lnSpc>
                  <a:spcPct val="90000"/>
                </a:lnSpc>
                <a:spcBef>
                  <a:spcPts val="0"/>
                </a:spcBef>
                <a:spcAft>
                  <a:spcPts val="0"/>
                </a:spcAft>
                <a:buNone/>
              </a:pPr>
              <a:r>
                <a:rPr lang="en-US" sz="1400" b="0" i="1" u="none" strike="noStrike" cap="none">
                  <a:solidFill>
                    <a:schemeClr val="lt1"/>
                  </a:solidFill>
                  <a:latin typeface="Arial"/>
                  <a:ea typeface="Arial"/>
                  <a:cs typeface="Arial"/>
                  <a:sym typeface="Arial"/>
                </a:rPr>
                <a:t>Wanda Jenicke</a:t>
              </a:r>
              <a:endParaRPr sz="1400" b="0" i="1" u="none" strike="noStrike" cap="none">
                <a:solidFill>
                  <a:schemeClr val="lt1"/>
                </a:solidFill>
                <a:latin typeface="Arial"/>
                <a:ea typeface="Arial"/>
                <a:cs typeface="Arial"/>
                <a:sym typeface="Arial"/>
              </a:endParaRPr>
            </a:p>
            <a:p>
              <a:pPr marL="0" marR="0" lvl="0" indent="0" algn="ctr" rtl="0">
                <a:lnSpc>
                  <a:spcPct val="90000"/>
                </a:lnSpc>
                <a:spcBef>
                  <a:spcPts val="0"/>
                </a:spcBef>
                <a:spcAft>
                  <a:spcPts val="0"/>
                </a:spcAft>
                <a:buNone/>
              </a:pPr>
              <a:r>
                <a:rPr lang="en-US" sz="1400" b="0" i="0" u="none" strike="noStrike" cap="none">
                  <a:solidFill>
                    <a:schemeClr val="lt1"/>
                  </a:solidFill>
                  <a:latin typeface="Arial"/>
                  <a:ea typeface="Arial"/>
                  <a:cs typeface="Arial"/>
                  <a:sym typeface="Arial"/>
                </a:rPr>
                <a:t>817-297-5244</a:t>
              </a:r>
              <a:endParaRPr sz="1400" b="0" i="0" u="none" strike="noStrike" cap="none">
                <a:solidFill>
                  <a:schemeClr val="lt1"/>
                </a:solidFill>
                <a:latin typeface="Arial"/>
                <a:ea typeface="Arial"/>
                <a:cs typeface="Arial"/>
                <a:sym typeface="Arial"/>
              </a:endParaRPr>
            </a:p>
          </p:txBody>
        </p:sp>
        <p:sp>
          <p:nvSpPr>
            <p:cNvPr id="362" name="Google Shape;362;p38"/>
            <p:cNvSpPr/>
            <p:nvPr/>
          </p:nvSpPr>
          <p:spPr>
            <a:xfrm>
              <a:off x="2228252" y="2905317"/>
              <a:ext cx="2022288" cy="1213373"/>
            </a:xfrm>
            <a:prstGeom prst="rect">
              <a:avLst/>
            </a:prstGeom>
            <a:solidFill>
              <a:srgbClr val="DCCA19"/>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38"/>
            <p:cNvSpPr txBox="1"/>
            <p:nvPr/>
          </p:nvSpPr>
          <p:spPr>
            <a:xfrm>
              <a:off x="2228252" y="2905317"/>
              <a:ext cx="2022288" cy="1213373"/>
            </a:xfrm>
            <a:prstGeom prst="rect">
              <a:avLst/>
            </a:prstGeom>
            <a:solidFill>
              <a:schemeClr val="accent1"/>
            </a:solid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None/>
              </a:pPr>
              <a:endParaRPr sz="14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endParaRPr sz="14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endParaRPr sz="14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r>
                <a:rPr lang="en-US" sz="1400" b="0" i="0" u="none" strike="noStrike" cap="none">
                  <a:solidFill>
                    <a:schemeClr val="lt1"/>
                  </a:solidFill>
                  <a:latin typeface="Arial Black"/>
                  <a:ea typeface="Arial Black"/>
                  <a:cs typeface="Arial Black"/>
                  <a:sym typeface="Arial Black"/>
                </a:rPr>
                <a:t>Travel Specialist</a:t>
              </a:r>
              <a:endParaRPr/>
            </a:p>
            <a:p>
              <a:pPr marL="0" marR="0" lvl="0" indent="0" algn="ctr" rtl="0">
                <a:lnSpc>
                  <a:spcPct val="90000"/>
                </a:lnSpc>
                <a:spcBef>
                  <a:spcPts val="0"/>
                </a:spcBef>
                <a:spcAft>
                  <a:spcPts val="0"/>
                </a:spcAft>
                <a:buNone/>
              </a:pPr>
              <a:r>
                <a:rPr lang="en-US" sz="1400" b="0" i="1" u="none" strike="noStrike" cap="none">
                  <a:solidFill>
                    <a:schemeClr val="lt1"/>
                  </a:solidFill>
                  <a:latin typeface="Arial"/>
                  <a:ea typeface="Arial"/>
                  <a:cs typeface="Arial"/>
                  <a:sym typeface="Arial"/>
                </a:rPr>
                <a:t>Brenda Mayfield</a:t>
              </a:r>
              <a:endParaRPr/>
            </a:p>
            <a:p>
              <a:pPr marL="0" marR="0" lvl="0" indent="0" algn="ctr" rtl="0">
                <a:lnSpc>
                  <a:spcPct val="90000"/>
                </a:lnSpc>
                <a:spcBef>
                  <a:spcPts val="0"/>
                </a:spcBef>
                <a:spcAft>
                  <a:spcPts val="0"/>
                </a:spcAft>
                <a:buNone/>
              </a:pPr>
              <a:r>
                <a:rPr lang="en-US" sz="1400" b="0" i="0" u="none" strike="noStrike" cap="none">
                  <a:solidFill>
                    <a:schemeClr val="lt1"/>
                  </a:solidFill>
                  <a:latin typeface="Arial"/>
                  <a:ea typeface="Arial"/>
                  <a:cs typeface="Arial"/>
                  <a:sym typeface="Arial"/>
                </a:rPr>
                <a:t>817-297-5254</a:t>
              </a:r>
              <a:endParaRPr sz="1400" b="0" i="0" u="none" strike="noStrike" cap="none">
                <a:solidFill>
                  <a:schemeClr val="lt1"/>
                </a:solidFill>
                <a:latin typeface="Arial"/>
                <a:ea typeface="Arial"/>
                <a:cs typeface="Arial"/>
                <a:sym typeface="Arial"/>
              </a:endParaRPr>
            </a:p>
          </p:txBody>
        </p:sp>
        <p:sp>
          <p:nvSpPr>
            <p:cNvPr id="364" name="Google Shape;364;p38"/>
            <p:cNvSpPr/>
            <p:nvPr/>
          </p:nvSpPr>
          <p:spPr>
            <a:xfrm>
              <a:off x="4452770" y="2905317"/>
              <a:ext cx="2022288" cy="1213373"/>
            </a:xfrm>
            <a:prstGeom prst="rect">
              <a:avLst/>
            </a:prstGeom>
            <a:solidFill>
              <a:srgbClr val="E3C319"/>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38"/>
            <p:cNvSpPr txBox="1"/>
            <p:nvPr/>
          </p:nvSpPr>
          <p:spPr>
            <a:xfrm>
              <a:off x="4452770" y="2905317"/>
              <a:ext cx="2022288" cy="1213373"/>
            </a:xfrm>
            <a:prstGeom prst="rect">
              <a:avLst/>
            </a:prstGeom>
            <a:solidFill>
              <a:schemeClr val="accent1"/>
            </a:solid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None/>
              </a:pPr>
              <a:endParaRPr sz="14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endParaRPr sz="14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endParaRPr sz="1400" b="0" i="0" u="none" strike="noStrike" cap="none">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r>
                <a:rPr lang="en-US" sz="1400" b="0" i="0" u="none" strike="noStrike" cap="none">
                  <a:solidFill>
                    <a:schemeClr val="lt1"/>
                  </a:solidFill>
                  <a:latin typeface="Arial Black"/>
                  <a:ea typeface="Arial Black"/>
                  <a:cs typeface="Arial Black"/>
                  <a:sym typeface="Arial Black"/>
                </a:rPr>
                <a:t>Benefit Specialist</a:t>
              </a:r>
              <a:endParaRPr/>
            </a:p>
            <a:p>
              <a:pPr marL="0" marR="0" lvl="0" indent="0" algn="ctr" rtl="0">
                <a:lnSpc>
                  <a:spcPct val="90000"/>
                </a:lnSpc>
                <a:spcBef>
                  <a:spcPts val="0"/>
                </a:spcBef>
                <a:spcAft>
                  <a:spcPts val="0"/>
                </a:spcAft>
                <a:buNone/>
              </a:pPr>
              <a:r>
                <a:rPr lang="en-US" sz="1400" b="0" i="1" u="none" strike="noStrike" cap="none">
                  <a:solidFill>
                    <a:schemeClr val="lt1"/>
                  </a:solidFill>
                  <a:latin typeface="Arial"/>
                  <a:ea typeface="Arial"/>
                  <a:cs typeface="Arial"/>
                  <a:sym typeface="Arial"/>
                </a:rPr>
                <a:t>Kristin Bell</a:t>
              </a:r>
              <a:endParaRPr/>
            </a:p>
            <a:p>
              <a:pPr marL="0" marR="0" lvl="0" indent="0" algn="ctr" rtl="0">
                <a:lnSpc>
                  <a:spcPct val="90000"/>
                </a:lnSpc>
                <a:spcBef>
                  <a:spcPts val="0"/>
                </a:spcBef>
                <a:spcAft>
                  <a:spcPts val="0"/>
                </a:spcAft>
                <a:buNone/>
              </a:pPr>
              <a:r>
                <a:rPr lang="en-US" sz="1400" b="0" i="0" u="none" strike="noStrike" cap="none">
                  <a:solidFill>
                    <a:schemeClr val="lt1"/>
                  </a:solidFill>
                  <a:latin typeface="Arial"/>
                  <a:ea typeface="Arial"/>
                  <a:cs typeface="Arial"/>
                  <a:sym typeface="Arial"/>
                </a:rPr>
                <a:t>817-297-5259</a:t>
              </a:r>
              <a:endParaRPr sz="1400" b="0" i="0" u="none" strike="noStrike" cap="none">
                <a:solidFill>
                  <a:schemeClr val="lt1"/>
                </a:solidFill>
                <a:latin typeface="Arial"/>
                <a:ea typeface="Arial"/>
                <a:cs typeface="Arial"/>
                <a:sym typeface="Arial"/>
              </a:endParaRPr>
            </a:p>
          </p:txBody>
        </p:sp>
        <p:sp>
          <p:nvSpPr>
            <p:cNvPr id="366" name="Google Shape;366;p38"/>
            <p:cNvSpPr txBox="1"/>
            <p:nvPr/>
          </p:nvSpPr>
          <p:spPr>
            <a:xfrm>
              <a:off x="8881603" y="1489715"/>
              <a:ext cx="2022288" cy="1213373"/>
            </a:xfrm>
            <a:prstGeom prst="rect">
              <a:avLst/>
            </a:prstGeom>
            <a:solidFill>
              <a:schemeClr val="accent1"/>
            </a:solid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None/>
              </a:pPr>
              <a:endParaRPr>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endParaRPr>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endParaRPr>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None/>
              </a:pPr>
              <a:r>
                <a:rPr lang="en-US" sz="1400" b="0" i="0" u="none" strike="noStrike" cap="none">
                  <a:solidFill>
                    <a:schemeClr val="lt1"/>
                  </a:solidFill>
                  <a:latin typeface="Arial Black"/>
                  <a:ea typeface="Arial Black"/>
                  <a:cs typeface="Arial Black"/>
                  <a:sym typeface="Arial Black"/>
                </a:rPr>
                <a:t>Payroll Clerk-Aux</a:t>
              </a:r>
              <a:endParaRPr/>
            </a:p>
            <a:p>
              <a:pPr marL="0" marR="0" lvl="0" indent="0" algn="ctr" rtl="0">
                <a:lnSpc>
                  <a:spcPct val="90000"/>
                </a:lnSpc>
                <a:spcBef>
                  <a:spcPts val="0"/>
                </a:spcBef>
                <a:spcAft>
                  <a:spcPts val="0"/>
                </a:spcAft>
                <a:buNone/>
              </a:pPr>
              <a:r>
                <a:rPr lang="en-US" sz="1400" b="0" i="1" u="none" strike="noStrike" cap="none">
                  <a:solidFill>
                    <a:schemeClr val="lt1"/>
                  </a:solidFill>
                  <a:latin typeface="Arial"/>
                  <a:ea typeface="Arial"/>
                  <a:cs typeface="Arial"/>
                  <a:sym typeface="Arial"/>
                </a:rPr>
                <a:t>Nita Bruton</a:t>
              </a:r>
              <a:endParaRPr/>
            </a:p>
            <a:p>
              <a:pPr marL="0" marR="0" lvl="0" indent="0" algn="ctr" rtl="0">
                <a:lnSpc>
                  <a:spcPct val="90000"/>
                </a:lnSpc>
                <a:spcBef>
                  <a:spcPts val="0"/>
                </a:spcBef>
                <a:spcAft>
                  <a:spcPts val="0"/>
                </a:spcAft>
                <a:buNone/>
              </a:pPr>
              <a:r>
                <a:rPr lang="en-US" sz="1400" b="0" i="0" u="none" strike="noStrike" cap="none">
                  <a:solidFill>
                    <a:schemeClr val="lt1"/>
                  </a:solidFill>
                  <a:latin typeface="Arial"/>
                  <a:ea typeface="Arial"/>
                  <a:cs typeface="Arial"/>
                  <a:sym typeface="Arial"/>
                </a:rPr>
                <a:t>817-297-5225</a:t>
              </a:r>
              <a:endParaRPr sz="1400" b="0" i="0" u="none" strike="noStrike" cap="none">
                <a:solidFill>
                  <a:schemeClr val="lt1"/>
                </a:solidFill>
                <a:latin typeface="Arial"/>
                <a:ea typeface="Arial"/>
                <a:cs typeface="Arial"/>
                <a:sym typeface="Arial"/>
              </a:endParaRPr>
            </a:p>
          </p:txBody>
        </p:sp>
      </p:grpSp>
      <p:pic>
        <p:nvPicPr>
          <p:cNvPr id="367" name="Google Shape;367;p38"/>
          <p:cNvPicPr preferRelativeResize="0"/>
          <p:nvPr/>
        </p:nvPicPr>
        <p:blipFill rotWithShape="1">
          <a:blip r:embed="rId3">
            <a:alphaModFix/>
          </a:blip>
          <a:srcRect/>
          <a:stretch/>
        </p:blipFill>
        <p:spPr>
          <a:xfrm>
            <a:off x="1108863" y="1457423"/>
            <a:ext cx="660024" cy="855471"/>
          </a:xfrm>
          <a:prstGeom prst="rect">
            <a:avLst/>
          </a:prstGeom>
          <a:noFill/>
          <a:ln>
            <a:noFill/>
          </a:ln>
        </p:spPr>
      </p:pic>
      <p:pic>
        <p:nvPicPr>
          <p:cNvPr id="368" name="Google Shape;368;p38"/>
          <p:cNvPicPr preferRelativeResize="0"/>
          <p:nvPr/>
        </p:nvPicPr>
        <p:blipFill rotWithShape="1">
          <a:blip r:embed="rId4">
            <a:alphaModFix/>
          </a:blip>
          <a:srcRect/>
          <a:stretch/>
        </p:blipFill>
        <p:spPr>
          <a:xfrm>
            <a:off x="5808400" y="1457425"/>
            <a:ext cx="705600" cy="855475"/>
          </a:xfrm>
          <a:prstGeom prst="rect">
            <a:avLst/>
          </a:prstGeom>
          <a:noFill/>
          <a:ln>
            <a:noFill/>
          </a:ln>
        </p:spPr>
      </p:pic>
      <p:pic>
        <p:nvPicPr>
          <p:cNvPr id="369" name="Google Shape;369;p38"/>
          <p:cNvPicPr preferRelativeResize="0"/>
          <p:nvPr/>
        </p:nvPicPr>
        <p:blipFill rotWithShape="1">
          <a:blip r:embed="rId5">
            <a:alphaModFix/>
          </a:blip>
          <a:srcRect/>
          <a:stretch/>
        </p:blipFill>
        <p:spPr>
          <a:xfrm>
            <a:off x="8144650" y="1428919"/>
            <a:ext cx="705600" cy="804906"/>
          </a:xfrm>
          <a:prstGeom prst="rect">
            <a:avLst/>
          </a:prstGeom>
          <a:noFill/>
          <a:ln>
            <a:noFill/>
          </a:ln>
        </p:spPr>
      </p:pic>
      <p:pic>
        <p:nvPicPr>
          <p:cNvPr id="370" name="Google Shape;370;p38"/>
          <p:cNvPicPr preferRelativeResize="0"/>
          <p:nvPr/>
        </p:nvPicPr>
        <p:blipFill rotWithShape="1">
          <a:blip r:embed="rId6">
            <a:alphaModFix/>
          </a:blip>
          <a:srcRect/>
          <a:stretch/>
        </p:blipFill>
        <p:spPr>
          <a:xfrm>
            <a:off x="10489175" y="1428925"/>
            <a:ext cx="813675" cy="804900"/>
          </a:xfrm>
          <a:prstGeom prst="rect">
            <a:avLst/>
          </a:prstGeom>
          <a:noFill/>
          <a:ln>
            <a:noFill/>
          </a:ln>
        </p:spPr>
      </p:pic>
      <p:pic>
        <p:nvPicPr>
          <p:cNvPr id="371" name="Google Shape;371;p38"/>
          <p:cNvPicPr preferRelativeResize="0"/>
          <p:nvPr/>
        </p:nvPicPr>
        <p:blipFill rotWithShape="1">
          <a:blip r:embed="rId7">
            <a:alphaModFix/>
          </a:blip>
          <a:srcRect/>
          <a:stretch/>
        </p:blipFill>
        <p:spPr>
          <a:xfrm>
            <a:off x="3317309" y="3002450"/>
            <a:ext cx="813666" cy="855475"/>
          </a:xfrm>
          <a:prstGeom prst="rect">
            <a:avLst/>
          </a:prstGeom>
          <a:noFill/>
          <a:ln>
            <a:noFill/>
          </a:ln>
        </p:spPr>
      </p:pic>
      <p:pic>
        <p:nvPicPr>
          <p:cNvPr id="372" name="Google Shape;372;p38"/>
          <p:cNvPicPr preferRelativeResize="0"/>
          <p:nvPr/>
        </p:nvPicPr>
        <p:blipFill rotWithShape="1">
          <a:blip r:embed="rId8">
            <a:alphaModFix/>
          </a:blip>
          <a:srcRect/>
          <a:stretch/>
        </p:blipFill>
        <p:spPr>
          <a:xfrm>
            <a:off x="5762175" y="3002150"/>
            <a:ext cx="813675" cy="853700"/>
          </a:xfrm>
          <a:prstGeom prst="rect">
            <a:avLst/>
          </a:prstGeom>
          <a:noFill/>
          <a:ln>
            <a:noFill/>
          </a:ln>
        </p:spPr>
      </p:pic>
      <p:pic>
        <p:nvPicPr>
          <p:cNvPr id="373" name="Google Shape;373;p38"/>
          <p:cNvPicPr preferRelativeResize="0"/>
          <p:nvPr/>
        </p:nvPicPr>
        <p:blipFill rotWithShape="1">
          <a:blip r:embed="rId9">
            <a:alphaModFix/>
          </a:blip>
          <a:srcRect/>
          <a:stretch/>
        </p:blipFill>
        <p:spPr>
          <a:xfrm>
            <a:off x="8130700" y="2979925"/>
            <a:ext cx="813675" cy="853700"/>
          </a:xfrm>
          <a:prstGeom prst="rect">
            <a:avLst/>
          </a:prstGeom>
          <a:noFill/>
          <a:ln>
            <a:noFill/>
          </a:ln>
        </p:spPr>
      </p:pic>
      <p:pic>
        <p:nvPicPr>
          <p:cNvPr id="374" name="Google Shape;374;p38"/>
          <p:cNvPicPr preferRelativeResize="0"/>
          <p:nvPr/>
        </p:nvPicPr>
        <p:blipFill rotWithShape="1">
          <a:blip r:embed="rId10">
            <a:alphaModFix/>
          </a:blip>
          <a:srcRect/>
          <a:stretch/>
        </p:blipFill>
        <p:spPr>
          <a:xfrm>
            <a:off x="3432102" y="4650270"/>
            <a:ext cx="630416" cy="769665"/>
          </a:xfrm>
          <a:prstGeom prst="rect">
            <a:avLst/>
          </a:prstGeom>
          <a:noFill/>
          <a:ln>
            <a:noFill/>
          </a:ln>
        </p:spPr>
      </p:pic>
      <p:pic>
        <p:nvPicPr>
          <p:cNvPr id="375" name="Google Shape;375;p38"/>
          <p:cNvPicPr preferRelativeResize="0"/>
          <p:nvPr/>
        </p:nvPicPr>
        <p:blipFill rotWithShape="1">
          <a:blip r:embed="rId11">
            <a:alphaModFix/>
          </a:blip>
          <a:srcRect/>
          <a:stretch/>
        </p:blipFill>
        <p:spPr>
          <a:xfrm>
            <a:off x="5761500" y="4604325"/>
            <a:ext cx="705600" cy="815600"/>
          </a:xfrm>
          <a:prstGeom prst="rect">
            <a:avLst/>
          </a:prstGeom>
          <a:noFill/>
          <a:ln>
            <a:noFill/>
          </a:ln>
        </p:spPr>
      </p:pic>
      <p:pic>
        <p:nvPicPr>
          <p:cNvPr id="376" name="Google Shape;376;p38"/>
          <p:cNvPicPr preferRelativeResize="0"/>
          <p:nvPr/>
        </p:nvPicPr>
        <p:blipFill rotWithShape="1">
          <a:blip r:embed="rId12">
            <a:alphaModFix/>
          </a:blip>
          <a:srcRect/>
          <a:stretch/>
        </p:blipFill>
        <p:spPr>
          <a:xfrm>
            <a:off x="8129474" y="4604325"/>
            <a:ext cx="705600" cy="822950"/>
          </a:xfrm>
          <a:prstGeom prst="rect">
            <a:avLst/>
          </a:prstGeom>
          <a:noFill/>
          <a:ln>
            <a:noFill/>
          </a:ln>
        </p:spPr>
      </p:pic>
      <p:pic>
        <p:nvPicPr>
          <p:cNvPr id="377" name="Google Shape;377;p38"/>
          <p:cNvPicPr preferRelativeResize="0"/>
          <p:nvPr/>
        </p:nvPicPr>
        <p:blipFill>
          <a:blip r:embed="rId13">
            <a:alphaModFix/>
          </a:blip>
          <a:stretch>
            <a:fillRect/>
          </a:stretch>
        </p:blipFill>
        <p:spPr>
          <a:xfrm>
            <a:off x="1077275" y="3039200"/>
            <a:ext cx="705600" cy="786875"/>
          </a:xfrm>
          <a:prstGeom prst="rect">
            <a:avLst/>
          </a:prstGeom>
          <a:noFill/>
          <a:ln>
            <a:noFill/>
          </a:ln>
        </p:spPr>
      </p:pic>
      <p:pic>
        <p:nvPicPr>
          <p:cNvPr id="378" name="Google Shape;378;p38"/>
          <p:cNvPicPr preferRelativeResize="0"/>
          <p:nvPr/>
        </p:nvPicPr>
        <p:blipFill>
          <a:blip r:embed="rId14">
            <a:alphaModFix/>
          </a:blip>
          <a:stretch>
            <a:fillRect/>
          </a:stretch>
        </p:blipFill>
        <p:spPr>
          <a:xfrm>
            <a:off x="10400975" y="2931291"/>
            <a:ext cx="813675" cy="88328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9"/>
          <p:cNvSpPr txBox="1">
            <a:spLocks noGrp="1"/>
          </p:cNvSpPr>
          <p:nvPr>
            <p:ph type="title"/>
          </p:nvPr>
        </p:nvSpPr>
        <p:spPr>
          <a:xfrm>
            <a:off x="643128" y="210949"/>
            <a:ext cx="8537400" cy="7764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sz="2800" b="1" i="0" u="none" strike="noStrike" cap="none">
                <a:solidFill>
                  <a:schemeClr val="lt1"/>
                </a:solidFill>
                <a:latin typeface="Arial"/>
                <a:ea typeface="Arial"/>
                <a:cs typeface="Arial"/>
                <a:sym typeface="Arial"/>
              </a:rPr>
              <a:t> </a:t>
            </a:r>
            <a:r>
              <a:rPr lang="en-US" sz="2800"/>
              <a:t>Conclusion</a:t>
            </a:r>
            <a:endParaRPr sz="2800" b="1" i="0" u="none" strike="noStrike" cap="none">
              <a:solidFill>
                <a:schemeClr val="lt1"/>
              </a:solidFill>
              <a:latin typeface="Arial"/>
              <a:ea typeface="Arial"/>
              <a:cs typeface="Arial"/>
              <a:sym typeface="Arial"/>
            </a:endParaRPr>
          </a:p>
        </p:txBody>
      </p:sp>
      <p:sp>
        <p:nvSpPr>
          <p:cNvPr id="384" name="Google Shape;384;p39"/>
          <p:cNvSpPr txBox="1">
            <a:spLocks noGrp="1"/>
          </p:cNvSpPr>
          <p:nvPr>
            <p:ph type="body" idx="1"/>
          </p:nvPr>
        </p:nvSpPr>
        <p:spPr>
          <a:xfrm>
            <a:off x="643128" y="1448309"/>
            <a:ext cx="4976437" cy="4748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endParaRPr sz="2400"/>
          </a:p>
          <a:p>
            <a:pPr marL="0" lvl="0" indent="0" algn="l" rtl="0">
              <a:lnSpc>
                <a:spcPct val="90000"/>
              </a:lnSpc>
              <a:spcBef>
                <a:spcPts val="1000"/>
              </a:spcBef>
              <a:spcAft>
                <a:spcPts val="0"/>
              </a:spcAft>
              <a:buSzPts val="2800"/>
              <a:buNone/>
            </a:pPr>
            <a:endParaRPr sz="2400"/>
          </a:p>
          <a:p>
            <a:pPr marL="0" lvl="0" indent="0" algn="l" rtl="0">
              <a:lnSpc>
                <a:spcPct val="90000"/>
              </a:lnSpc>
              <a:spcBef>
                <a:spcPts val="1000"/>
              </a:spcBef>
              <a:spcAft>
                <a:spcPts val="0"/>
              </a:spcAft>
              <a:buClr>
                <a:schemeClr val="dk1"/>
              </a:buClr>
              <a:buSzPts val="1100"/>
              <a:buFont typeface="Arial"/>
              <a:buNone/>
            </a:pPr>
            <a:endParaRPr sz="2400"/>
          </a:p>
        </p:txBody>
      </p:sp>
      <p:sp>
        <p:nvSpPr>
          <p:cNvPr id="385" name="Google Shape;385;p39"/>
          <p:cNvSpPr txBox="1"/>
          <p:nvPr/>
        </p:nvSpPr>
        <p:spPr>
          <a:xfrm>
            <a:off x="2786231" y="2429610"/>
            <a:ext cx="9961581"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0" i="0" u="none" strike="noStrike" cap="none">
                <a:solidFill>
                  <a:srgbClr val="000000"/>
                </a:solidFill>
                <a:latin typeface="Arial"/>
                <a:ea typeface="Arial"/>
                <a:cs typeface="Arial"/>
                <a:sym typeface="Arial"/>
              </a:rPr>
              <a:t>We are…</a:t>
            </a:r>
            <a:endParaRPr/>
          </a:p>
          <a:p>
            <a:pPr marL="0" marR="0" lvl="0" indent="0" algn="l" rtl="0">
              <a:lnSpc>
                <a:spcPct val="100000"/>
              </a:lnSpc>
              <a:spcBef>
                <a:spcPts val="0"/>
              </a:spcBef>
              <a:spcAft>
                <a:spcPts val="0"/>
              </a:spcAft>
              <a:buNone/>
            </a:pPr>
            <a:endParaRPr sz="4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4000" b="0" i="0" u="none" strike="noStrike" cap="none">
                <a:solidFill>
                  <a:srgbClr val="000000"/>
                </a:solidFill>
                <a:latin typeface="Arial"/>
                <a:ea typeface="Arial"/>
                <a:cs typeface="Arial"/>
                <a:sym typeface="Arial"/>
              </a:rPr>
              <a:t>Crowley Pride – Unified!!!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5"/>
          <p:cNvSpPr txBox="1">
            <a:spLocks noGrp="1"/>
          </p:cNvSpPr>
          <p:nvPr>
            <p:ph type="title"/>
          </p:nvPr>
        </p:nvSpPr>
        <p:spPr>
          <a:xfrm>
            <a:off x="643128" y="210949"/>
            <a:ext cx="8537448" cy="77628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Arial"/>
              <a:buNone/>
            </a:pPr>
            <a:r>
              <a:rPr lang="en-US"/>
              <a:t>Accounting/Budget</a:t>
            </a:r>
            <a:endParaRPr/>
          </a:p>
        </p:txBody>
      </p:sp>
      <p:sp>
        <p:nvSpPr>
          <p:cNvPr id="63" name="Google Shape;63;p5"/>
          <p:cNvSpPr txBox="1">
            <a:spLocks noGrp="1"/>
          </p:cNvSpPr>
          <p:nvPr>
            <p:ph type="body" idx="1"/>
          </p:nvPr>
        </p:nvSpPr>
        <p:spPr>
          <a:xfrm>
            <a:off x="643128" y="1350980"/>
            <a:ext cx="10890504" cy="4924692"/>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2800"/>
              <a:buFont typeface="Arial"/>
              <a:buNone/>
            </a:pPr>
            <a:r>
              <a:rPr lang="en-US" sz="2500" dirty="0"/>
              <a:t>Notes: </a:t>
            </a:r>
            <a:endParaRPr sz="2500" dirty="0"/>
          </a:p>
          <a:p>
            <a:pPr marL="457200" marR="0" lvl="0" indent="-387350" algn="l" rtl="0">
              <a:lnSpc>
                <a:spcPct val="90000"/>
              </a:lnSpc>
              <a:spcBef>
                <a:spcPts val="1000"/>
              </a:spcBef>
              <a:spcAft>
                <a:spcPts val="0"/>
              </a:spcAft>
              <a:buSzPts val="2500"/>
              <a:buChar char="•"/>
            </a:pPr>
            <a:r>
              <a:rPr lang="en-US" sz="2500" dirty="0"/>
              <a:t>Since we have not closed the 2022-23 year on Skyward you will need to change the year to 2023-24 on your transfers.  We should have the 22-23 year closed by November 1st. (</a:t>
            </a:r>
            <a:r>
              <a:rPr lang="en-US" sz="2500" b="1" dirty="0">
                <a:solidFill>
                  <a:srgbClr val="FF0000"/>
                </a:solidFill>
              </a:rPr>
              <a:t>Please note, if your transfer year is not correct, your budget transfer will be denied.</a:t>
            </a:r>
            <a:r>
              <a:rPr lang="en-US" sz="2500" dirty="0"/>
              <a:t>)</a:t>
            </a:r>
            <a:endParaRPr sz="2500" dirty="0"/>
          </a:p>
          <a:p>
            <a:pPr marL="457200" marR="0" lvl="0" indent="0" algn="l" rtl="0">
              <a:lnSpc>
                <a:spcPct val="90000"/>
              </a:lnSpc>
              <a:spcBef>
                <a:spcPts val="1000"/>
              </a:spcBef>
              <a:spcAft>
                <a:spcPts val="0"/>
              </a:spcAft>
              <a:buNone/>
            </a:pPr>
            <a:endParaRPr sz="2500" dirty="0"/>
          </a:p>
          <a:p>
            <a:pPr marL="457200" marR="0" lvl="0" indent="-387350" algn="l" rtl="0">
              <a:lnSpc>
                <a:spcPct val="90000"/>
              </a:lnSpc>
              <a:spcBef>
                <a:spcPts val="1000"/>
              </a:spcBef>
              <a:spcAft>
                <a:spcPts val="0"/>
              </a:spcAft>
              <a:buSzPts val="2500"/>
              <a:buChar char="•"/>
            </a:pPr>
            <a:r>
              <a:rPr lang="en-US" sz="2500" dirty="0"/>
              <a:t>Durham and Aramark require a requisition to be entered in Skyward.  Once they are posted we will close the purchase order.  This is a manual entry and they are usually posted the month after the trip/catering event.</a:t>
            </a:r>
            <a:endParaRPr sz="2500" dirty="0"/>
          </a:p>
          <a:p>
            <a:pPr marL="457200" marR="0" lvl="0" indent="-228600" algn="l" rtl="0">
              <a:lnSpc>
                <a:spcPct val="90000"/>
              </a:lnSpc>
              <a:spcBef>
                <a:spcPts val="1000"/>
              </a:spcBef>
              <a:spcAft>
                <a:spcPts val="0"/>
              </a:spcAft>
              <a:buClr>
                <a:schemeClr val="dk1"/>
              </a:buClr>
              <a:buSzPts val="2800"/>
              <a:buFont typeface="Arial"/>
              <a:buNone/>
            </a:pPr>
            <a:endParaRPr sz="2500" dirty="0"/>
          </a:p>
          <a:p>
            <a:pPr marL="457200" marR="0" lvl="0" indent="-228600" algn="l" rtl="0">
              <a:lnSpc>
                <a:spcPct val="90000"/>
              </a:lnSpc>
              <a:spcBef>
                <a:spcPts val="1000"/>
              </a:spcBef>
              <a:spcAft>
                <a:spcPts val="0"/>
              </a:spcAft>
              <a:buClr>
                <a:schemeClr val="dk1"/>
              </a:buClr>
              <a:buSzPts val="2800"/>
              <a:buFont typeface="Arial"/>
              <a:buNone/>
            </a:pPr>
            <a:r>
              <a:rPr lang="en-US" sz="2500" dirty="0"/>
              <a:t>Reports:  If anyone would like to use the Data Mining feature to print reports we can help you with this.  Just let us know.</a:t>
            </a:r>
            <a:r>
              <a:rPr lang="en-US" sz="2600" dirty="0"/>
              <a:t> </a:t>
            </a:r>
            <a:r>
              <a:rPr lang="en-US" dirty="0"/>
              <a:t>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6"/>
          <p:cNvSpPr txBox="1">
            <a:spLocks noGrp="1"/>
          </p:cNvSpPr>
          <p:nvPr>
            <p:ph type="title"/>
          </p:nvPr>
        </p:nvSpPr>
        <p:spPr>
          <a:xfrm>
            <a:off x="643128" y="210949"/>
            <a:ext cx="8537448" cy="77628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a:t>Fundraiser Form</a:t>
            </a:r>
            <a:endParaRPr/>
          </a:p>
        </p:txBody>
      </p:sp>
      <p:sp>
        <p:nvSpPr>
          <p:cNvPr id="69" name="Google Shape;69;p6"/>
          <p:cNvSpPr txBox="1">
            <a:spLocks noGrp="1"/>
          </p:cNvSpPr>
          <p:nvPr>
            <p:ph type="body" idx="1"/>
          </p:nvPr>
        </p:nvSpPr>
        <p:spPr>
          <a:xfrm>
            <a:off x="643128" y="1350980"/>
            <a:ext cx="10890504" cy="4924692"/>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2800"/>
              <a:buFont typeface="Arial"/>
              <a:buNone/>
            </a:pPr>
            <a:endParaRPr/>
          </a:p>
        </p:txBody>
      </p:sp>
      <p:pic>
        <p:nvPicPr>
          <p:cNvPr id="70" name="Google Shape;70;p6"/>
          <p:cNvPicPr preferRelativeResize="0"/>
          <p:nvPr/>
        </p:nvPicPr>
        <p:blipFill rotWithShape="1">
          <a:blip r:embed="rId3">
            <a:alphaModFix/>
          </a:blip>
          <a:srcRect/>
          <a:stretch/>
        </p:blipFill>
        <p:spPr>
          <a:xfrm>
            <a:off x="501912" y="1384478"/>
            <a:ext cx="10729071" cy="49837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8"/>
          <p:cNvSpPr txBox="1">
            <a:spLocks noGrp="1"/>
          </p:cNvSpPr>
          <p:nvPr>
            <p:ph type="title"/>
          </p:nvPr>
        </p:nvSpPr>
        <p:spPr>
          <a:xfrm>
            <a:off x="643128" y="210949"/>
            <a:ext cx="8537448" cy="77628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t>Fundraiser Providers Cont’d.</a:t>
            </a:r>
            <a:endParaRPr/>
          </a:p>
        </p:txBody>
      </p:sp>
      <p:sp>
        <p:nvSpPr>
          <p:cNvPr id="76" name="Google Shape;76;p8"/>
          <p:cNvSpPr txBox="1">
            <a:spLocks noGrp="1"/>
          </p:cNvSpPr>
          <p:nvPr>
            <p:ph type="body" idx="1"/>
          </p:nvPr>
        </p:nvSpPr>
        <p:spPr>
          <a:xfrm>
            <a:off x="643128" y="1350980"/>
            <a:ext cx="10890504" cy="4924692"/>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2800"/>
              <a:buFont typeface="Arial"/>
              <a:buNone/>
            </a:pPr>
            <a:endParaRPr/>
          </a:p>
        </p:txBody>
      </p:sp>
      <p:pic>
        <p:nvPicPr>
          <p:cNvPr id="77" name="Google Shape;77;p8"/>
          <p:cNvPicPr preferRelativeResize="0"/>
          <p:nvPr/>
        </p:nvPicPr>
        <p:blipFill rotWithShape="1">
          <a:blip r:embed="rId3">
            <a:alphaModFix/>
          </a:blip>
          <a:srcRect/>
          <a:stretch/>
        </p:blipFill>
        <p:spPr>
          <a:xfrm>
            <a:off x="390275" y="1616325"/>
            <a:ext cx="10890504" cy="465934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7"/>
          <p:cNvSpPr txBox="1">
            <a:spLocks noGrp="1"/>
          </p:cNvSpPr>
          <p:nvPr>
            <p:ph type="title"/>
          </p:nvPr>
        </p:nvSpPr>
        <p:spPr>
          <a:xfrm>
            <a:off x="643128" y="210949"/>
            <a:ext cx="8537448" cy="77628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t>Cash Deposit Form</a:t>
            </a:r>
            <a:endParaRPr/>
          </a:p>
        </p:txBody>
      </p:sp>
      <p:sp>
        <p:nvSpPr>
          <p:cNvPr id="83" name="Google Shape;83;p7"/>
          <p:cNvSpPr txBox="1">
            <a:spLocks noGrp="1"/>
          </p:cNvSpPr>
          <p:nvPr>
            <p:ph type="body" idx="1"/>
          </p:nvPr>
        </p:nvSpPr>
        <p:spPr>
          <a:xfrm>
            <a:off x="643128" y="1350980"/>
            <a:ext cx="10890504" cy="4924692"/>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2800"/>
              <a:buFont typeface="Arial"/>
              <a:buNone/>
            </a:pPr>
            <a:endParaRPr/>
          </a:p>
        </p:txBody>
      </p:sp>
      <p:pic>
        <p:nvPicPr>
          <p:cNvPr id="84" name="Google Shape;84;p7"/>
          <p:cNvPicPr preferRelativeResize="0"/>
          <p:nvPr/>
        </p:nvPicPr>
        <p:blipFill rotWithShape="1">
          <a:blip r:embed="rId3">
            <a:alphaModFix/>
          </a:blip>
          <a:srcRect/>
          <a:stretch/>
        </p:blipFill>
        <p:spPr>
          <a:xfrm>
            <a:off x="548175" y="1435525"/>
            <a:ext cx="10542959" cy="5042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9"/>
          <p:cNvSpPr txBox="1">
            <a:spLocks noGrp="1"/>
          </p:cNvSpPr>
          <p:nvPr>
            <p:ph type="title"/>
          </p:nvPr>
        </p:nvSpPr>
        <p:spPr>
          <a:xfrm>
            <a:off x="643128" y="210949"/>
            <a:ext cx="8537448" cy="77628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t>Courier Services for Campus Daily Funds</a:t>
            </a:r>
            <a:endParaRPr/>
          </a:p>
        </p:txBody>
      </p:sp>
      <p:sp>
        <p:nvSpPr>
          <p:cNvPr id="90" name="Google Shape;90;p9"/>
          <p:cNvSpPr txBox="1">
            <a:spLocks noGrp="1"/>
          </p:cNvSpPr>
          <p:nvPr>
            <p:ph type="body" idx="1"/>
          </p:nvPr>
        </p:nvSpPr>
        <p:spPr>
          <a:xfrm>
            <a:off x="643128" y="1350980"/>
            <a:ext cx="10890504" cy="492469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1000"/>
              </a:spcBef>
              <a:spcAft>
                <a:spcPts val="0"/>
              </a:spcAft>
              <a:buSzPts val="1440"/>
              <a:buChar char="►"/>
            </a:pPr>
            <a:r>
              <a:rPr lang="en-US"/>
              <a:t>Starting Aug. 15th, each Monday and Wednesday the CISD Police Department will pick up monies for deposit between the hours of 12:00pm and 3:45pm</a:t>
            </a:r>
            <a:endParaRPr/>
          </a:p>
          <a:p>
            <a:pPr marL="342900" lvl="0" indent="-342900" algn="l" rtl="0">
              <a:lnSpc>
                <a:spcPct val="90000"/>
              </a:lnSpc>
              <a:spcBef>
                <a:spcPts val="1000"/>
              </a:spcBef>
              <a:spcAft>
                <a:spcPts val="0"/>
              </a:spcAft>
              <a:buSzPts val="1440"/>
              <a:buChar char="►"/>
            </a:pPr>
            <a:r>
              <a:rPr lang="en-US"/>
              <a:t>There are CISD Police Officers in rotation for pick-ups.  Each Officer will rotate on a weekly basis to complete these services of pick-up from the campuses. </a:t>
            </a:r>
            <a:endParaRPr/>
          </a:p>
          <a:p>
            <a:pPr marL="342900" lvl="0" indent="-342900" algn="l" rtl="0">
              <a:lnSpc>
                <a:spcPct val="90000"/>
              </a:lnSpc>
              <a:spcBef>
                <a:spcPts val="1000"/>
              </a:spcBef>
              <a:spcAft>
                <a:spcPts val="0"/>
              </a:spcAft>
              <a:buSzPts val="1440"/>
              <a:buChar char="►"/>
            </a:pPr>
            <a:r>
              <a:rPr lang="en-US"/>
              <a:t>Please make sure your bags for pick up are packaged and clearly identified/marked. For bags that are not packaged and or properly identified/marked will not be picked up until this step is correct.</a:t>
            </a:r>
            <a:endParaRPr/>
          </a:p>
          <a:p>
            <a:pPr marL="342900" lvl="0" indent="-342900" algn="l" rtl="0">
              <a:lnSpc>
                <a:spcPct val="90000"/>
              </a:lnSpc>
              <a:spcBef>
                <a:spcPts val="1000"/>
              </a:spcBef>
              <a:spcAft>
                <a:spcPts val="0"/>
              </a:spcAft>
              <a:buSzPts val="1440"/>
              <a:buChar char="►"/>
            </a:pPr>
            <a:r>
              <a:rPr lang="en-US"/>
              <a:t>Brinks no longer stops at your campus to pick up monies daily as funds are now picked up by Brinks at the CISD Police Department  </a:t>
            </a:r>
            <a:endParaRPr strike="sngStrike"/>
          </a:p>
          <a:p>
            <a:pPr marL="457200" marR="0" lvl="0" indent="-228600" algn="l" rtl="0">
              <a:lnSpc>
                <a:spcPct val="90000"/>
              </a:lnSpc>
              <a:spcBef>
                <a:spcPts val="1000"/>
              </a:spcBef>
              <a:spcAft>
                <a:spcPts val="0"/>
              </a:spcAft>
              <a:buClr>
                <a:schemeClr val="dk1"/>
              </a:buClr>
              <a:buSzPts val="2800"/>
              <a:buFont typeface="Arial"/>
              <a:buNone/>
            </a:pPr>
            <a:endParaRPr/>
          </a:p>
        </p:txBody>
      </p:sp>
    </p:spTree>
  </p:cSld>
  <p:clrMapOvr>
    <a:masterClrMapping/>
  </p:clrMapOvr>
</p:sld>
</file>

<file path=ppt/theme/theme1.xml><?xml version="1.0" encoding="utf-8"?>
<a:theme xmlns:a="http://schemas.openxmlformats.org/drawingml/2006/main" name="Crowley ISD Powerpoint Templat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4183</Words>
  <Application>Microsoft Office PowerPoint</Application>
  <PresentationFormat>Widescreen</PresentationFormat>
  <Paragraphs>395</Paragraphs>
  <Slides>42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 Black</vt:lpstr>
      <vt:lpstr>Arial</vt:lpstr>
      <vt:lpstr>Noto Sans Symbols</vt:lpstr>
      <vt:lpstr>Calibri</vt:lpstr>
      <vt:lpstr>Trebuchet MS</vt:lpstr>
      <vt:lpstr>Montserrat</vt:lpstr>
      <vt:lpstr>Crowley ISD Powerpoint Template</vt:lpstr>
      <vt:lpstr>Finance Department Training</vt:lpstr>
      <vt:lpstr>Finance Department Mission Statement</vt:lpstr>
      <vt:lpstr>Agenda</vt:lpstr>
      <vt:lpstr>Accounting/Budget</vt:lpstr>
      <vt:lpstr>Accounting/Budget</vt:lpstr>
      <vt:lpstr>Fundraiser Form</vt:lpstr>
      <vt:lpstr>Fundraiser Providers Cont’d.</vt:lpstr>
      <vt:lpstr>Cash Deposit Form</vt:lpstr>
      <vt:lpstr>Courier Services for Campus Daily Funds</vt:lpstr>
      <vt:lpstr>Worker’s Compensation</vt:lpstr>
      <vt:lpstr>Payroll </vt:lpstr>
      <vt:lpstr>Accounts Payable</vt:lpstr>
      <vt:lpstr>Purchasing Quick Overview </vt:lpstr>
      <vt:lpstr>Purchasing Cont’d. </vt:lpstr>
      <vt:lpstr>Purchasing Cont’d. ( Using Ecommerce Step #1)</vt:lpstr>
      <vt:lpstr>Purchasing Cont’d. ( Using Ecommerce Step #2)</vt:lpstr>
      <vt:lpstr>Purchasing Cont’d. ( Using Ecommerce)</vt:lpstr>
      <vt:lpstr>Purchasing Cont’d. ( Using Ecommerce Step #3)</vt:lpstr>
      <vt:lpstr>Purchasing Cont’d. ( Using Ecommerce Step #4)</vt:lpstr>
      <vt:lpstr>Purchasing Cont’d. ( Using Ecommerce Step #5)</vt:lpstr>
      <vt:lpstr>Purchasing Cont’d. ( Using Ecommerce Step #6)</vt:lpstr>
      <vt:lpstr>Purchasing Cont’d. ( Using Ecommerce Step #7)</vt:lpstr>
      <vt:lpstr>Purchasing Cont’d. ( Using Ecommerce Step #8)</vt:lpstr>
      <vt:lpstr>Purchasing Cont’d. </vt:lpstr>
      <vt:lpstr>Purchasing Cont’d.</vt:lpstr>
      <vt:lpstr>Purchasing Cont’d. </vt:lpstr>
      <vt:lpstr>Title I Funds</vt:lpstr>
      <vt:lpstr>ESSER III Important Points</vt:lpstr>
      <vt:lpstr>Purchasing Cont’d. </vt:lpstr>
      <vt:lpstr>Purchasing Cont’d. </vt:lpstr>
      <vt:lpstr>Purchasing Cont’d (Related Forms)</vt:lpstr>
      <vt:lpstr>Purchasing Cont.’d (Sam’s Club and Costco)</vt:lpstr>
      <vt:lpstr>Catertrax Order Process</vt:lpstr>
      <vt:lpstr>District Credit Cards</vt:lpstr>
      <vt:lpstr>Canon- MyCSA Account</vt:lpstr>
      <vt:lpstr>Canon Service Call Procedures</vt:lpstr>
      <vt:lpstr>Travel Quick Tips</vt:lpstr>
      <vt:lpstr>PowerPoint Presentation</vt:lpstr>
      <vt:lpstr>Durham Bus Trips</vt:lpstr>
      <vt:lpstr>HELPFUL HINTS</vt:lpstr>
      <vt:lpstr>Finance Department Team</vt:lpstr>
      <vt:lpstr>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Department Training</dc:title>
  <dc:creator>WRIGHT, HAROLD L</dc:creator>
  <cp:lastModifiedBy>Powers, Nadia L</cp:lastModifiedBy>
  <cp:revision>3</cp:revision>
  <dcterms:modified xsi:type="dcterms:W3CDTF">2023-09-26T14:43:37Z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0x0101002856C01D4FA95E4491DB47CC6D202C9D</vt:lpwstr>
  </property>
</Properties>
</file>